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1"/>
  </p:notesMasterIdLst>
  <p:sldIdLst>
    <p:sldId id="264" r:id="rId5"/>
    <p:sldId id="272" r:id="rId6"/>
    <p:sldId id="269" r:id="rId7"/>
    <p:sldId id="273" r:id="rId8"/>
    <p:sldId id="317" r:id="rId9"/>
    <p:sldId id="274" r:id="rId10"/>
    <p:sldId id="277" r:id="rId11"/>
    <p:sldId id="318" r:id="rId12"/>
    <p:sldId id="276" r:id="rId13"/>
    <p:sldId id="315" r:id="rId14"/>
    <p:sldId id="278" r:id="rId15"/>
    <p:sldId id="279" r:id="rId16"/>
    <p:sldId id="275" r:id="rId17"/>
    <p:sldId id="280" r:id="rId18"/>
    <p:sldId id="316" r:id="rId19"/>
    <p:sldId id="282" r:id="rId20"/>
    <p:sldId id="284" r:id="rId21"/>
    <p:sldId id="314" r:id="rId22"/>
    <p:sldId id="313" r:id="rId23"/>
    <p:sldId id="287" r:id="rId24"/>
    <p:sldId id="286" r:id="rId25"/>
    <p:sldId id="285" r:id="rId26"/>
    <p:sldId id="283" r:id="rId27"/>
    <p:sldId id="288" r:id="rId28"/>
    <p:sldId id="289" r:id="rId29"/>
    <p:sldId id="294" r:id="rId30"/>
    <p:sldId id="296" r:id="rId31"/>
    <p:sldId id="291" r:id="rId32"/>
    <p:sldId id="292" r:id="rId33"/>
    <p:sldId id="293" r:id="rId34"/>
    <p:sldId id="290" r:id="rId35"/>
    <p:sldId id="302" r:id="rId36"/>
    <p:sldId id="295" r:id="rId37"/>
    <p:sldId id="297" r:id="rId38"/>
    <p:sldId id="298" r:id="rId39"/>
    <p:sldId id="299" r:id="rId40"/>
    <p:sldId id="300" r:id="rId41"/>
    <p:sldId id="301" r:id="rId42"/>
    <p:sldId id="310" r:id="rId43"/>
    <p:sldId id="303" r:id="rId44"/>
    <p:sldId id="304" r:id="rId45"/>
    <p:sldId id="305" r:id="rId46"/>
    <p:sldId id="306" r:id="rId47"/>
    <p:sldId id="307" r:id="rId48"/>
    <p:sldId id="309" r:id="rId49"/>
    <p:sldId id="312" r:id="rId5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2" userDrawn="1">
          <p15:clr>
            <a:srgbClr val="A4A3A4"/>
          </p15:clr>
        </p15:guide>
        <p15:guide id="2" pos="5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A8A7"/>
    <a:srgbClr val="626261"/>
    <a:srgbClr val="B4E4FF"/>
    <a:srgbClr val="61C3D9"/>
    <a:srgbClr val="F9CFD5"/>
    <a:srgbClr val="F4A0AA"/>
    <a:srgbClr val="EE7080"/>
    <a:srgbClr val="004352"/>
    <a:srgbClr val="00377A"/>
    <a:srgbClr val="C60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69" y="126"/>
      </p:cViewPr>
      <p:guideLst>
        <p:guide orient="horz" pos="3362"/>
        <p:guide pos="5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Bernier" userId="5f7a15cf-6753-419c-9530-cf4566c59223" providerId="ADAL" clId="{7BF4F448-B8F4-4250-BC73-F9214463EA4E}"/>
    <pc:docChg chg="modSld sldOrd">
      <pc:chgData name="Eric Bernier" userId="5f7a15cf-6753-419c-9530-cf4566c59223" providerId="ADAL" clId="{7BF4F448-B8F4-4250-BC73-F9214463EA4E}" dt="2021-12-01T08:52:00.586" v="3"/>
      <pc:docMkLst>
        <pc:docMk/>
      </pc:docMkLst>
      <pc:sldChg chg="ord">
        <pc:chgData name="Eric Bernier" userId="5f7a15cf-6753-419c-9530-cf4566c59223" providerId="ADAL" clId="{7BF4F448-B8F4-4250-BC73-F9214463EA4E}" dt="2021-12-01T08:51:54.096" v="1"/>
        <pc:sldMkLst>
          <pc:docMk/>
          <pc:sldMk cId="1261929582" sldId="294"/>
        </pc:sldMkLst>
      </pc:sldChg>
      <pc:sldChg chg="ord">
        <pc:chgData name="Eric Bernier" userId="5f7a15cf-6753-419c-9530-cf4566c59223" providerId="ADAL" clId="{7BF4F448-B8F4-4250-BC73-F9214463EA4E}" dt="2021-12-01T08:52:00.586" v="3"/>
        <pc:sldMkLst>
          <pc:docMk/>
          <pc:sldMk cId="1356035155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3E5BA-1FBD-4E12-AF19-F03DC05B8AD6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2C715-9AC5-4DAB-AECD-EA17EB5820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495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4">
            <a:extLst>
              <a:ext uri="{FF2B5EF4-FFF2-40B4-BE49-F238E27FC236}">
                <a16:creationId xmlns:a16="http://schemas.microsoft.com/office/drawing/2014/main" id="{CBE89550-4BFB-4259-B178-AC619822964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ZoneTexte 16">
            <a:extLst>
              <a:ext uri="{FF2B5EF4-FFF2-40B4-BE49-F238E27FC236}">
                <a16:creationId xmlns:a16="http://schemas.microsoft.com/office/drawing/2014/main" id="{CC682267-BB83-4D5D-8C72-79B142A74F7D}"/>
              </a:ext>
            </a:extLst>
          </p:cNvPr>
          <p:cNvSpPr txBox="1"/>
          <p:nvPr userDrawn="1"/>
        </p:nvSpPr>
        <p:spPr>
          <a:xfrm>
            <a:off x="0" y="4712954"/>
            <a:ext cx="12192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Helvetica-Normal" pitchFamily="2" charset="0"/>
                <a:cs typeface="Arial" panose="020B0604020202020204" pitchFamily="34" charset="0"/>
              </a:rPr>
              <a:t>Replanifier en un clic</a:t>
            </a:r>
          </a:p>
          <a:p>
            <a:pPr algn="ctr"/>
            <a:r>
              <a:rPr lang="fr-FR" sz="3000" dirty="0">
                <a:solidFill>
                  <a:schemeClr val="bg1"/>
                </a:solidFill>
                <a:latin typeface="Helvetica-Normal" pitchFamily="2" charset="0"/>
                <a:cs typeface="Arial" panose="020B0604020202020204" pitchFamily="34" charset="0"/>
              </a:rPr>
              <a:t>Comment les données pilotent la </a:t>
            </a:r>
            <a:r>
              <a:rPr lang="fr-FR" sz="3000" dirty="0" err="1">
                <a:solidFill>
                  <a:schemeClr val="bg1"/>
                </a:solidFill>
                <a:latin typeface="Helvetica-Normal" pitchFamily="2" charset="0"/>
                <a:cs typeface="Arial" panose="020B0604020202020204" pitchFamily="34" charset="0"/>
              </a:rPr>
              <a:t>Supply</a:t>
            </a:r>
            <a:r>
              <a:rPr lang="fr-FR" sz="3000" dirty="0">
                <a:solidFill>
                  <a:schemeClr val="bg1"/>
                </a:solidFill>
                <a:latin typeface="Helvetica-Normal" pitchFamily="2" charset="0"/>
                <a:cs typeface="Arial" panose="020B0604020202020204" pitchFamily="34" charset="0"/>
              </a:rPr>
              <a:t> Chain chez Saft</a:t>
            </a:r>
          </a:p>
        </p:txBody>
      </p:sp>
    </p:spTree>
    <p:extLst>
      <p:ext uri="{BB962C8B-B14F-4D97-AF65-F5344CB8AC3E}">
        <p14:creationId xmlns:p14="http://schemas.microsoft.com/office/powerpoint/2010/main" val="2576722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3">
            <a:extLst>
              <a:ext uri="{FF2B5EF4-FFF2-40B4-BE49-F238E27FC236}">
                <a16:creationId xmlns:a16="http://schemas.microsoft.com/office/drawing/2014/main" id="{631F9DF4-40F0-4F1E-9DA5-EF94652D0D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FR" sz="3000" b="1">
                <a:solidFill>
                  <a:srgbClr val="00377A"/>
                </a:solidFill>
                <a:latin typeface="Helvetica-Normal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95363"/>
          </a:xfrm>
          <a:noFill/>
        </p:spPr>
        <p:txBody>
          <a:bodyPr vert="horz" wrap="square" lIns="91440" tIns="45720" rIns="91440" bIns="45720" rtlCol="0">
            <a:spAutoFit/>
          </a:bodyPr>
          <a:lstStyle>
            <a:lvl1pPr>
              <a:defRPr lang="fr-FR" sz="2200">
                <a:solidFill>
                  <a:srgbClr val="626261"/>
                </a:solidFill>
                <a:latin typeface="Helvetica-Bold"/>
              </a:defRPr>
            </a:lvl1pPr>
            <a:lvl2pPr>
              <a:defRPr lang="fr-FR" sz="2200" kern="1200" dirty="0">
                <a:solidFill>
                  <a:srgbClr val="626261"/>
                </a:solidFill>
                <a:latin typeface="Helvetica-Bold"/>
                <a:ea typeface="+mn-ea"/>
                <a:cs typeface="+mn-cs"/>
              </a:defRPr>
            </a:lvl2pPr>
            <a:lvl3pPr>
              <a:defRPr lang="fr-FR"/>
            </a:lvl3pPr>
            <a:lvl4pPr>
              <a:defRPr lang="fr-FR"/>
            </a:lvl4pPr>
            <a:lvl5pPr>
              <a:defRPr lang="fr-FR"/>
            </a:lvl5pPr>
          </a:lstStyle>
          <a:p>
            <a:pPr marL="268288" lvl="0" indent="-268288" algn="just">
              <a:lnSpc>
                <a:spcPct val="100000"/>
              </a:lnSpc>
            </a:pPr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291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3">
            <a:extLst>
              <a:ext uri="{FF2B5EF4-FFF2-40B4-BE49-F238E27FC236}">
                <a16:creationId xmlns:a16="http://schemas.microsoft.com/office/drawing/2014/main" id="{36ACAB3A-83BE-4FC9-9881-D86F657B9C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marL="0" algn="ctr" defTabSz="914400" rtl="0" eaLnBrk="1" latinLnBrk="0" hangingPunct="1">
              <a:defRPr lang="fr-FR" sz="4800" b="1" kern="1200" dirty="0">
                <a:solidFill>
                  <a:srgbClr val="61C3D9"/>
                </a:solidFill>
                <a:latin typeface="Helvetica-Normal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lang="fr-FR" sz="3200" kern="1200" dirty="0">
                <a:solidFill>
                  <a:schemeClr val="bg1"/>
                </a:solidFill>
                <a:latin typeface="Helvetica-Normal" pitchFamily="2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8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E979A588-97A7-47CB-9C0F-ECE3FEE89A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marL="0" algn="ctr" defTabSz="914400" rtl="0" eaLnBrk="1" latinLnBrk="0" hangingPunct="1">
              <a:defRPr lang="fr-FR" sz="4800" b="1" kern="1200" dirty="0">
                <a:solidFill>
                  <a:srgbClr val="61C3D9"/>
                </a:solidFill>
                <a:latin typeface="Helvetica-Normal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02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38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40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15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1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54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38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483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06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DCB8-FC8B-456C-8D79-CF2E36C502D4}" type="datetimeFigureOut">
              <a:rPr lang="fr-FR" smtClean="0"/>
              <a:t>01/12/2021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8478A-A692-44D9-BCC6-3D1DC8695F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51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ftbatteries.com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ftbatteries.com/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hyperlink" Target="Copie%20de%20ATP%20Demo%202.xlsx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saftbatteries.com/media-resources/our-stories/supply-planning-boosts-manufacturing-recover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8739BBC-CAA4-4478-B40F-BE300735676A}"/>
              </a:ext>
            </a:extLst>
          </p:cNvPr>
          <p:cNvSpPr txBox="1"/>
          <p:nvPr/>
        </p:nvSpPr>
        <p:spPr>
          <a:xfrm>
            <a:off x="0" y="4712954"/>
            <a:ext cx="12192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Helvetica-Normal" pitchFamily="2" charset="0"/>
                <a:cs typeface="Arial" panose="020B0604020202020204" pitchFamily="34" charset="0"/>
              </a:rPr>
              <a:t>Replanifier en un clic</a:t>
            </a:r>
          </a:p>
          <a:p>
            <a:pPr algn="ctr"/>
            <a:r>
              <a:rPr lang="fr-FR" sz="3000" dirty="0">
                <a:solidFill>
                  <a:schemeClr val="bg1"/>
                </a:solidFill>
                <a:latin typeface="Helvetica-Normal" pitchFamily="2" charset="0"/>
                <a:cs typeface="Arial" panose="020B0604020202020204" pitchFamily="34" charset="0"/>
              </a:rPr>
              <a:t>Comment les données pilotent la </a:t>
            </a:r>
            <a:r>
              <a:rPr lang="fr-FR" sz="3000" dirty="0" err="1">
                <a:solidFill>
                  <a:schemeClr val="bg1"/>
                </a:solidFill>
                <a:latin typeface="Helvetica-Normal" pitchFamily="2" charset="0"/>
                <a:cs typeface="Arial" panose="020B0604020202020204" pitchFamily="34" charset="0"/>
              </a:rPr>
              <a:t>Supply</a:t>
            </a:r>
            <a:r>
              <a:rPr lang="fr-FR" sz="3000" dirty="0">
                <a:solidFill>
                  <a:schemeClr val="bg1"/>
                </a:solidFill>
                <a:latin typeface="Helvetica-Normal" pitchFamily="2" charset="0"/>
                <a:cs typeface="Arial" panose="020B0604020202020204" pitchFamily="34" charset="0"/>
              </a:rPr>
              <a:t> Chain chez Saft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6C9995-3978-4B47-8EE1-FD718C9B797D}"/>
              </a:ext>
            </a:extLst>
          </p:cNvPr>
          <p:cNvSpPr txBox="1"/>
          <p:nvPr/>
        </p:nvSpPr>
        <p:spPr>
          <a:xfrm>
            <a:off x="5047130" y="420287"/>
            <a:ext cx="2082093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12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Eric Bernier</a:t>
            </a:r>
          </a:p>
          <a:p>
            <a:pPr algn="ctr"/>
            <a:r>
              <a:rPr lang="fr-FR" sz="12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AMOA</a:t>
            </a:r>
          </a:p>
          <a:p>
            <a:pPr algn="ctr"/>
            <a:r>
              <a:rPr lang="fr-FR" sz="12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WindJee</a:t>
            </a:r>
            <a:r>
              <a:rPr lang="fr-FR" sz="12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Consulting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6BF20B-EAE6-41C1-9E40-FDFB3E2DE893}"/>
              </a:ext>
            </a:extLst>
          </p:cNvPr>
          <p:cNvSpPr txBox="1"/>
          <p:nvPr/>
        </p:nvSpPr>
        <p:spPr>
          <a:xfrm>
            <a:off x="555811" y="420287"/>
            <a:ext cx="2498948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Aft>
                <a:spcPts val="600"/>
              </a:spcAft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fr-FR" sz="1200" dirty="0">
                <a:solidFill>
                  <a:schemeClr val="bg1"/>
                </a:solidFill>
              </a:rPr>
              <a:t>Jonathan Ogg</a:t>
            </a:r>
          </a:p>
          <a:p>
            <a:r>
              <a:rPr lang="fr-FR" sz="1200" dirty="0">
                <a:solidFill>
                  <a:schemeClr val="bg1"/>
                </a:solidFill>
              </a:rPr>
              <a:t>Senior Solution Architect</a:t>
            </a:r>
            <a:br>
              <a:rPr lang="fr-FR" sz="1200" dirty="0">
                <a:solidFill>
                  <a:schemeClr val="bg1"/>
                </a:solidFill>
              </a:rPr>
            </a:br>
            <a:r>
              <a:rPr lang="fr-FR" sz="1200" dirty="0">
                <a:solidFill>
                  <a:schemeClr val="bg1"/>
                </a:solidFill>
              </a:rPr>
              <a:t>sofco Limited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E0377-7052-4BA6-BF02-444F36BD7468}"/>
              </a:ext>
            </a:extLst>
          </p:cNvPr>
          <p:cNvSpPr txBox="1"/>
          <p:nvPr/>
        </p:nvSpPr>
        <p:spPr>
          <a:xfrm>
            <a:off x="8588165" y="421291"/>
            <a:ext cx="3056971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1200" dirty="0">
                <a:solidFill>
                  <a:schemeClr val="bg1"/>
                </a:solidFill>
              </a:rPr>
              <a:t>Frédéric </a:t>
            </a:r>
            <a:r>
              <a:rPr lang="fr-FR" sz="1200" dirty="0" err="1">
                <a:solidFill>
                  <a:schemeClr val="bg1"/>
                </a:solidFill>
              </a:rPr>
              <a:t>Pignorel</a:t>
            </a:r>
            <a:endParaRPr lang="fr-FR" sz="1200" dirty="0">
              <a:solidFill>
                <a:schemeClr val="bg1"/>
              </a:solidFill>
            </a:endParaRPr>
          </a:p>
          <a:p>
            <a:r>
              <a:rPr lang="fr-FR" sz="1200" dirty="0" err="1">
                <a:solidFill>
                  <a:schemeClr val="bg1"/>
                </a:solidFill>
              </a:rPr>
              <a:t>Corporate</a:t>
            </a:r>
            <a:r>
              <a:rPr lang="fr-FR" sz="1200" dirty="0">
                <a:solidFill>
                  <a:schemeClr val="bg1"/>
                </a:solidFill>
              </a:rPr>
              <a:t> IS Project Manager</a:t>
            </a:r>
          </a:p>
          <a:p>
            <a:r>
              <a:rPr lang="fr-FR" sz="1200" dirty="0" err="1">
                <a:solidFill>
                  <a:schemeClr val="bg1"/>
                </a:solidFill>
              </a:rPr>
              <a:t>Saft</a:t>
            </a:r>
            <a:endParaRPr lang="fr-FR" sz="12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373F80-2435-4DE1-8F29-3DF38FD16E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8283" y="1128689"/>
            <a:ext cx="1335478" cy="8271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E0F6E6-D65B-4935-9704-4315F0C2E1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3072" y="1293684"/>
            <a:ext cx="1831500" cy="352211"/>
          </a:xfrm>
          <a:prstGeom prst="rect">
            <a:avLst/>
          </a:prstGeom>
        </p:spPr>
      </p:pic>
      <p:pic>
        <p:nvPicPr>
          <p:cNvPr id="10" name="Image 3">
            <a:extLst>
              <a:ext uri="{FF2B5EF4-FFF2-40B4-BE49-F238E27FC236}">
                <a16:creationId xmlns:a16="http://schemas.microsoft.com/office/drawing/2014/main" id="{B76E97DC-524C-495F-9480-BC6DFCA88B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8751" y="1238509"/>
            <a:ext cx="1620000" cy="4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0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D5966DD-1604-4596-AA6C-4135FA3A9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2A702E-1BE3-4495-B20F-85DB91ACE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377A"/>
                </a:solidFill>
                <a:latin typeface="Helvetica-Normal" pitchFamily="2" charset="0"/>
                <a:ea typeface="+mn-ea"/>
                <a:cs typeface="Arial" panose="020B0604020202020204" pitchFamily="34" charset="0"/>
              </a:rPr>
              <a:t>Replanifier en un clic</a:t>
            </a:r>
            <a:br>
              <a:rPr lang="fr-FR" sz="3000" b="1" dirty="0">
                <a:solidFill>
                  <a:srgbClr val="00377A"/>
                </a:solidFill>
                <a:latin typeface="Helvetica-Normal" pitchFamily="2" charset="0"/>
                <a:ea typeface="+mn-ea"/>
                <a:cs typeface="Arial" panose="020B0604020202020204" pitchFamily="34" charset="0"/>
              </a:rPr>
            </a:br>
            <a:r>
              <a:rPr lang="fr-FR" sz="2800" dirty="0">
                <a:solidFill>
                  <a:srgbClr val="00377A"/>
                </a:solidFill>
                <a:latin typeface="Helvetica-Normal" pitchFamily="2" charset="0"/>
                <a:ea typeface="+mn-ea"/>
                <a:cs typeface="Arial" panose="020B0604020202020204" pitchFamily="34" charset="0"/>
              </a:rPr>
              <a:t>Comment les données pilotent la </a:t>
            </a:r>
            <a:r>
              <a:rPr lang="fr-FR" sz="2800" dirty="0" err="1">
                <a:solidFill>
                  <a:srgbClr val="00377A"/>
                </a:solidFill>
                <a:latin typeface="Helvetica-Normal" pitchFamily="2" charset="0"/>
                <a:ea typeface="+mn-ea"/>
                <a:cs typeface="Arial" panose="020B0604020202020204" pitchFamily="34" charset="0"/>
              </a:rPr>
              <a:t>Supply</a:t>
            </a:r>
            <a:r>
              <a:rPr lang="fr-FR" sz="2800" dirty="0">
                <a:solidFill>
                  <a:srgbClr val="00377A"/>
                </a:solidFill>
                <a:latin typeface="Helvetica-Normal" pitchFamily="2" charset="0"/>
                <a:ea typeface="+mn-ea"/>
                <a:cs typeface="Arial" panose="020B0604020202020204" pitchFamily="34" charset="0"/>
              </a:rPr>
              <a:t> Chain chez Saft</a:t>
            </a:r>
            <a:endParaRPr lang="en-GB" sz="3000" dirty="0">
              <a:solidFill>
                <a:srgbClr val="00377A"/>
              </a:solidFill>
              <a:latin typeface="Helvetica-Normal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E62D7-ED0D-4931-8B4A-7AD913355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95801"/>
          </a:xfrm>
          <a:noFill/>
        </p:spPr>
        <p:txBody>
          <a:bodyPr wrap="square" rtlCol="0">
            <a:spAutoFit/>
          </a:bodyPr>
          <a:lstStyle/>
          <a:p>
            <a:pPr marL="268288" indent="-268288" algn="just">
              <a:lnSpc>
                <a:spcPct val="100000"/>
              </a:lnSpc>
            </a:pPr>
            <a:r>
              <a:rPr lang="fr-FR" sz="2200" dirty="0">
                <a:solidFill>
                  <a:srgbClr val="626261"/>
                </a:solidFill>
                <a:latin typeface="Helvetica-Bold"/>
              </a:rPr>
              <a:t>Le </a:t>
            </a:r>
            <a:r>
              <a:rPr lang="fr-FR" sz="2200" dirty="0" err="1">
                <a:solidFill>
                  <a:srgbClr val="626261"/>
                </a:solidFill>
                <a:latin typeface="Helvetica-Bold"/>
              </a:rPr>
              <a:t>covid</a:t>
            </a:r>
            <a:r>
              <a:rPr lang="fr-FR" sz="2200" dirty="0">
                <a:solidFill>
                  <a:srgbClr val="626261"/>
                </a:solidFill>
                <a:latin typeface="Helvetica-Bold"/>
              </a:rPr>
              <a:t> nous met fréquemment devant la nécessité de tout replanifier: les fournisseurs sont en rupture, les clients changent leurs délais, et la production prend du retard.</a:t>
            </a:r>
          </a:p>
          <a:p>
            <a:pPr marL="268288" indent="-268288" algn="just">
              <a:lnSpc>
                <a:spcPct val="100000"/>
              </a:lnSpc>
            </a:pPr>
            <a:r>
              <a:rPr lang="fr-FR" sz="2200" dirty="0">
                <a:solidFill>
                  <a:srgbClr val="626261"/>
                </a:solidFill>
                <a:latin typeface="Helvetica-Bold"/>
              </a:rPr>
              <a:t>Saft s’appuie sur l’APS sofco Planning pour replanifier à la demande ses usines de Bordeaux et de Poitiers. L’outil est mis à jour chaque nuit et le plan proposé respecte les dernières prévisions, les commandes client, le dernier plan d’approvisionnement et les capacités de production de produits finis et semi-finis.</a:t>
            </a:r>
          </a:p>
          <a:p>
            <a:pPr marL="268288" indent="-268288" algn="just">
              <a:lnSpc>
                <a:spcPct val="100000"/>
              </a:lnSpc>
            </a:pPr>
            <a:r>
              <a:rPr lang="fr-FR" sz="2200" dirty="0">
                <a:solidFill>
                  <a:srgbClr val="626261"/>
                </a:solidFill>
                <a:latin typeface="Helvetica-Bold"/>
              </a:rPr>
              <a:t>Un témoignage sur les enjeux en termes de priorités, de capacités critiques et de stratégies de planification.</a:t>
            </a:r>
            <a:endParaRPr lang="en-GB" sz="2200" dirty="0">
              <a:solidFill>
                <a:srgbClr val="626261"/>
              </a:solidFill>
              <a:latin typeface="Helvetica-Bold"/>
            </a:endParaRPr>
          </a:p>
        </p:txBody>
      </p:sp>
    </p:spTree>
    <p:extLst>
      <p:ext uri="{BB962C8B-B14F-4D97-AF65-F5344CB8AC3E}">
        <p14:creationId xmlns:p14="http://schemas.microsoft.com/office/powerpoint/2010/main" val="815117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D36D25A-03F9-4B2B-8E53-54FBA7452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683"/>
            <a:ext cx="12192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5FE320D-C558-4B7A-8F9B-DEB32E327DE8}"/>
              </a:ext>
            </a:extLst>
          </p:cNvPr>
          <p:cNvSpPr txBox="1"/>
          <p:nvPr/>
        </p:nvSpPr>
        <p:spPr>
          <a:xfrm>
            <a:off x="410817" y="622714"/>
            <a:ext cx="47045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61C3D9"/>
                </a:solidFill>
                <a:latin typeface="Helvetica-Normal" pitchFamily="2" charset="0"/>
                <a:cs typeface="Arial" panose="020B0604020202020204" pitchFamily="34" charset="0"/>
              </a:rPr>
              <a:t>Replanifier en un clic</a:t>
            </a:r>
          </a:p>
          <a:p>
            <a:r>
              <a:rPr lang="fr-FR" sz="1900" b="1" dirty="0">
                <a:solidFill>
                  <a:srgbClr val="ABA8A7"/>
                </a:solidFill>
                <a:latin typeface="Helvetica-Normal" pitchFamily="2" charset="0"/>
                <a:cs typeface="Arial" panose="020B0604020202020204" pitchFamily="34" charset="0"/>
              </a:rPr>
              <a:t>Comment les données pilotent la </a:t>
            </a:r>
            <a:r>
              <a:rPr lang="fr-FR" sz="1900" b="1" dirty="0" err="1">
                <a:solidFill>
                  <a:srgbClr val="ABA8A7"/>
                </a:solidFill>
                <a:latin typeface="Helvetica-Normal" pitchFamily="2" charset="0"/>
                <a:cs typeface="Arial" panose="020B0604020202020204" pitchFamily="34" charset="0"/>
              </a:rPr>
              <a:t>Supply</a:t>
            </a:r>
            <a:r>
              <a:rPr lang="fr-FR" sz="1900" b="1" dirty="0">
                <a:solidFill>
                  <a:srgbClr val="ABA8A7"/>
                </a:solidFill>
                <a:latin typeface="Helvetica-Normal" pitchFamily="2" charset="0"/>
                <a:cs typeface="Arial" panose="020B0604020202020204" pitchFamily="34" charset="0"/>
              </a:rPr>
              <a:t> Chain chez Saft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F23E14-4282-4918-BD82-6229AFE3A7B8}"/>
              </a:ext>
            </a:extLst>
          </p:cNvPr>
          <p:cNvSpPr txBox="1"/>
          <p:nvPr/>
        </p:nvSpPr>
        <p:spPr>
          <a:xfrm>
            <a:off x="410817" y="2251333"/>
            <a:ext cx="44659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r-FR" sz="2000" dirty="0">
                <a:solidFill>
                  <a:srgbClr val="FFFFFF"/>
                </a:solidFill>
                <a:latin typeface="Helvetica-Bold"/>
              </a:rPr>
              <a:t>Au quotidien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FFFF"/>
                </a:solidFill>
                <a:latin typeface="Helvetica-Bold"/>
              </a:rPr>
              <a:t>Les approvisionnements sont en retard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FFFF"/>
                </a:solidFill>
                <a:latin typeface="Helvetica-Bold"/>
              </a:rPr>
              <a:t>Les clients changent leurs délais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FFFF"/>
                </a:solidFill>
                <a:latin typeface="Helvetica-Bold"/>
              </a:rPr>
              <a:t>Les encours s’accumulent en production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A4937-D3FA-4696-A0EA-02228AA97DCF}"/>
              </a:ext>
            </a:extLst>
          </p:cNvPr>
          <p:cNvSpPr txBox="1"/>
          <p:nvPr/>
        </p:nvSpPr>
        <p:spPr>
          <a:xfrm>
            <a:off x="5916709" y="2251333"/>
            <a:ext cx="5934632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fr-FR" sz="2200" dirty="0">
                <a:solidFill>
                  <a:srgbClr val="626261"/>
                </a:solidFill>
                <a:latin typeface="Helvetica-Bold"/>
              </a:rPr>
              <a:t>Dans un contexte de contraintes multiples, où tout le plan a été confirmé aux clients, la perspective d’une replanification complète est une véritable épreuve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fr-FR" sz="2200" dirty="0">
                <a:solidFill>
                  <a:srgbClr val="626261"/>
                </a:solidFill>
                <a:latin typeface="Helvetica-Bold"/>
              </a:rPr>
              <a:t>Saft s’appuie désormais sur l’APS </a:t>
            </a:r>
            <a:br>
              <a:rPr lang="fr-FR" sz="2200" dirty="0">
                <a:solidFill>
                  <a:srgbClr val="626261"/>
                </a:solidFill>
                <a:latin typeface="Helvetica-Bold"/>
              </a:rPr>
            </a:br>
            <a:r>
              <a:rPr lang="fr-FR" sz="2200" dirty="0">
                <a:solidFill>
                  <a:srgbClr val="626261"/>
                </a:solidFill>
                <a:latin typeface="Helvetica-Bold"/>
              </a:rPr>
              <a:t>sofco Planning, voici leur témoignage</a:t>
            </a:r>
          </a:p>
        </p:txBody>
      </p:sp>
    </p:spTree>
    <p:extLst>
      <p:ext uri="{BB962C8B-B14F-4D97-AF65-F5344CB8AC3E}">
        <p14:creationId xmlns:p14="http://schemas.microsoft.com/office/powerpoint/2010/main" val="3024458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19C33D-3D58-4495-A3A4-9082B68ED8DA}"/>
              </a:ext>
            </a:extLst>
          </p:cNvPr>
          <p:cNvSpPr/>
          <p:nvPr/>
        </p:nvSpPr>
        <p:spPr>
          <a:xfrm>
            <a:off x="-9285" y="5306665"/>
            <a:ext cx="12201285" cy="1546514"/>
          </a:xfrm>
          <a:prstGeom prst="rect">
            <a:avLst/>
          </a:prstGeom>
          <a:solidFill>
            <a:srgbClr val="F7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Image 9">
            <a:extLst>
              <a:ext uri="{FF2B5EF4-FFF2-40B4-BE49-F238E27FC236}">
                <a16:creationId xmlns:a16="http://schemas.microsoft.com/office/drawing/2014/main" id="{258E66C3-7BDE-4EF4-99DF-93A5B2E17D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65" y="684836"/>
            <a:ext cx="1989799" cy="786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1C966-1B12-4B84-945A-1A02C77FE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   </a:t>
            </a:r>
            <a:r>
              <a:rPr lang="en-GB" dirty="0" err="1"/>
              <a:t>Contexte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2D237-7222-4DC7-9D6E-0D17D0DC2871}"/>
              </a:ext>
            </a:extLst>
          </p:cNvPr>
          <p:cNvSpPr txBox="1"/>
          <p:nvPr/>
        </p:nvSpPr>
        <p:spPr>
          <a:xfrm>
            <a:off x="8771853" y="141480"/>
            <a:ext cx="34105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dirty="0">
                <a:hlinkClick r:id="rId3"/>
              </a:rPr>
              <a:t>www.saftbatteries.com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C5CAA0-3F30-44CB-B38B-CFCA55D2A816}"/>
              </a:ext>
            </a:extLst>
          </p:cNvPr>
          <p:cNvSpPr/>
          <p:nvPr/>
        </p:nvSpPr>
        <p:spPr>
          <a:xfrm>
            <a:off x="0" y="1661980"/>
            <a:ext cx="12201285" cy="3176833"/>
          </a:xfrm>
          <a:prstGeom prst="rect">
            <a:avLst/>
          </a:prstGeom>
          <a:solidFill>
            <a:srgbClr val="F7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D08B95-0258-4B5C-9924-06F0F7C0B7C1}"/>
              </a:ext>
            </a:extLst>
          </p:cNvPr>
          <p:cNvSpPr/>
          <p:nvPr/>
        </p:nvSpPr>
        <p:spPr>
          <a:xfrm>
            <a:off x="838193" y="1661979"/>
            <a:ext cx="6880082" cy="1845128"/>
          </a:xfrm>
          <a:prstGeom prst="rect">
            <a:avLst/>
          </a:prstGeom>
          <a:solidFill>
            <a:srgbClr val="F7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r>
              <a:rPr lang="fr-FR" sz="2000" b="1" dirty="0">
                <a:solidFill>
                  <a:srgbClr val="00639C"/>
                </a:solidFill>
              </a:rPr>
              <a:t>Secteurs</a:t>
            </a:r>
            <a:r>
              <a:rPr lang="fr-F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marché</a:t>
            </a:r>
          </a:p>
          <a:p>
            <a:pPr>
              <a:spcAft>
                <a:spcPts val="1200"/>
              </a:spcAft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l’aérospatiale à la marine en passant par le transport ferroviaire, les télécommunications, la santé ou encore l’énergie, </a:t>
            </a:r>
            <a:r>
              <a:rPr lang="fr-F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Saft</a:t>
            </a: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est présente sur de nombreux marchés et propose des solutions de batteries pour un grand nombre d’applications.</a:t>
            </a:r>
          </a:p>
          <a:p>
            <a:pPr>
              <a:spcAft>
                <a:spcPts val="1200"/>
              </a:spcAft>
            </a:pPr>
            <a:r>
              <a:rPr lang="fr-F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Saft</a:t>
            </a: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est une filiale à 100% de TotalEnergies, une compagnie multi-énergies mondiale de production et de fourniture d’énergies : pétrole et biocarburants, gaz naturel et gaz verts, renouvelables et électricité. 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04F0A7-29A5-4761-B1B6-A675D0B34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067" y="1127362"/>
            <a:ext cx="3974646" cy="3564000"/>
          </a:xfrm>
          <a:prstGeom prst="rect">
            <a:avLst/>
          </a:prstGeom>
        </p:spPr>
      </p:pic>
      <p:pic>
        <p:nvPicPr>
          <p:cNvPr id="9" name="Image 30">
            <a:extLst>
              <a:ext uri="{FF2B5EF4-FFF2-40B4-BE49-F238E27FC236}">
                <a16:creationId xmlns:a16="http://schemas.microsoft.com/office/drawing/2014/main" id="{0FCB3916-8B4E-49D3-8773-3CB3A1D41B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04" t="68687" r="31833" b="9092"/>
          <a:stretch/>
        </p:blipFill>
        <p:spPr>
          <a:xfrm>
            <a:off x="6071703" y="5344676"/>
            <a:ext cx="5942069" cy="1524000"/>
          </a:xfrm>
          <a:prstGeom prst="rect">
            <a:avLst/>
          </a:prstGeom>
        </p:spPr>
      </p:pic>
      <p:pic>
        <p:nvPicPr>
          <p:cNvPr id="10" name="Image 31">
            <a:extLst>
              <a:ext uri="{FF2B5EF4-FFF2-40B4-BE49-F238E27FC236}">
                <a16:creationId xmlns:a16="http://schemas.microsoft.com/office/drawing/2014/main" id="{A6671907-7C62-4138-B839-BF984C9014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451" t="68366" r="11536" b="9413"/>
          <a:stretch/>
        </p:blipFill>
        <p:spPr>
          <a:xfrm>
            <a:off x="178228" y="5329178"/>
            <a:ext cx="7819505" cy="15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57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19C33D-3D58-4495-A3A4-9082B68ED8DA}"/>
              </a:ext>
            </a:extLst>
          </p:cNvPr>
          <p:cNvSpPr/>
          <p:nvPr/>
        </p:nvSpPr>
        <p:spPr>
          <a:xfrm>
            <a:off x="0" y="5684683"/>
            <a:ext cx="12201285" cy="1546514"/>
          </a:xfrm>
          <a:prstGeom prst="rect">
            <a:avLst/>
          </a:prstGeom>
          <a:solidFill>
            <a:srgbClr val="F7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Image 9">
            <a:extLst>
              <a:ext uri="{FF2B5EF4-FFF2-40B4-BE49-F238E27FC236}">
                <a16:creationId xmlns:a16="http://schemas.microsoft.com/office/drawing/2014/main" id="{258E66C3-7BDE-4EF4-99DF-93A5B2E17D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65" y="684836"/>
            <a:ext cx="1989799" cy="786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1C966-1B12-4B84-945A-1A02C77FE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   Notre presence dans le monde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2D237-7222-4DC7-9D6E-0D17D0DC2871}"/>
              </a:ext>
            </a:extLst>
          </p:cNvPr>
          <p:cNvSpPr txBox="1"/>
          <p:nvPr/>
        </p:nvSpPr>
        <p:spPr>
          <a:xfrm>
            <a:off x="8771853" y="141480"/>
            <a:ext cx="34105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dirty="0">
                <a:hlinkClick r:id="rId3"/>
              </a:rPr>
              <a:t>www.saftbatteries.com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C5CAA0-3F30-44CB-B38B-CFCA55D2A816}"/>
              </a:ext>
            </a:extLst>
          </p:cNvPr>
          <p:cNvSpPr/>
          <p:nvPr/>
        </p:nvSpPr>
        <p:spPr>
          <a:xfrm>
            <a:off x="9285" y="2039998"/>
            <a:ext cx="12201285" cy="3176833"/>
          </a:xfrm>
          <a:prstGeom prst="rect">
            <a:avLst/>
          </a:prstGeom>
          <a:solidFill>
            <a:srgbClr val="F7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Image 12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9FCA0C26-B231-4738-A082-775FE28E9E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07" b="18011"/>
          <a:stretch/>
        </p:blipFill>
        <p:spPr>
          <a:xfrm>
            <a:off x="1742288" y="1471711"/>
            <a:ext cx="8393667" cy="4794004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64B75271-37F8-4B52-8D56-EADA1CA2CF5A}"/>
              </a:ext>
            </a:extLst>
          </p:cNvPr>
          <p:cNvSpPr/>
          <p:nvPr/>
        </p:nvSpPr>
        <p:spPr>
          <a:xfrm>
            <a:off x="186810" y="4591300"/>
            <a:ext cx="170521" cy="1705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F55CC08-EC4D-461E-B346-5F9A204393CB}"/>
              </a:ext>
            </a:extLst>
          </p:cNvPr>
          <p:cNvSpPr/>
          <p:nvPr/>
        </p:nvSpPr>
        <p:spPr>
          <a:xfrm>
            <a:off x="189283" y="5695182"/>
            <a:ext cx="143357" cy="143357"/>
          </a:xfrm>
          <a:prstGeom prst="ellipse">
            <a:avLst/>
          </a:prstGeom>
          <a:solidFill>
            <a:srgbClr val="122F53"/>
          </a:solidFill>
          <a:ln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5D67A3-7B63-4754-902D-03438435CC91}"/>
              </a:ext>
            </a:extLst>
          </p:cNvPr>
          <p:cNvSpPr txBox="1"/>
          <p:nvPr/>
        </p:nvSpPr>
        <p:spPr>
          <a:xfrm>
            <a:off x="340258" y="4482718"/>
            <a:ext cx="3538600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b="1" dirty="0">
                <a:solidFill>
                  <a:srgbClr val="122F53"/>
                </a:solidFill>
              </a:rPr>
              <a:t>Siège social</a:t>
            </a:r>
            <a:r>
              <a:rPr lang="fr-FR" sz="1067" dirty="0"/>
              <a:t> (Levallois-Perret, France)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682C35-22ED-409F-83ED-270DEABB23B1}"/>
              </a:ext>
            </a:extLst>
          </p:cNvPr>
          <p:cNvSpPr txBox="1"/>
          <p:nvPr/>
        </p:nvSpPr>
        <p:spPr>
          <a:xfrm>
            <a:off x="332640" y="4914844"/>
            <a:ext cx="2772288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b="1" dirty="0">
                <a:solidFill>
                  <a:srgbClr val="122F53"/>
                </a:solidFill>
              </a:rPr>
              <a:t>Bureaux commerciaux + sites de production</a:t>
            </a:r>
            <a:endParaRPr lang="fr-FR" sz="1467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FF19260-E90A-4FDF-91CE-CB6117DE63CD}"/>
              </a:ext>
            </a:extLst>
          </p:cNvPr>
          <p:cNvSpPr txBox="1"/>
          <p:nvPr/>
        </p:nvSpPr>
        <p:spPr>
          <a:xfrm>
            <a:off x="318215" y="5572672"/>
            <a:ext cx="2598625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7" b="1" dirty="0">
                <a:solidFill>
                  <a:srgbClr val="122F53"/>
                </a:solidFill>
              </a:rPr>
              <a:t>Bureaux commerciaux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DA0A086-F434-43A0-94AF-E69D35BE3F79}"/>
              </a:ext>
            </a:extLst>
          </p:cNvPr>
          <p:cNvSpPr/>
          <p:nvPr/>
        </p:nvSpPr>
        <p:spPr>
          <a:xfrm flipH="1">
            <a:off x="183315" y="5113648"/>
            <a:ext cx="177511" cy="177511"/>
          </a:xfrm>
          <a:prstGeom prst="ellipse">
            <a:avLst/>
          </a:prstGeom>
          <a:solidFill>
            <a:srgbClr val="FFCD00"/>
          </a:solidFill>
          <a:ln w="12700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C95FBF3-29F8-4F9F-8859-36A117990CC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9176" y="3551111"/>
            <a:ext cx="1542083" cy="92824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6158588-7782-4E31-B26D-18E1092E255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0222" y="2002179"/>
            <a:ext cx="1522028" cy="91174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EC0924B-AFBB-454E-B976-CFD778A54D5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0222" y="5087954"/>
            <a:ext cx="1508521" cy="1042369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E28DA885-8040-4BED-A67C-99A90515AC5C}"/>
              </a:ext>
            </a:extLst>
          </p:cNvPr>
          <p:cNvSpPr/>
          <p:nvPr/>
        </p:nvSpPr>
        <p:spPr>
          <a:xfrm flipH="1">
            <a:off x="175666" y="6138596"/>
            <a:ext cx="177511" cy="177511"/>
          </a:xfrm>
          <a:prstGeom prst="ellipse">
            <a:avLst/>
          </a:prstGeom>
          <a:solidFill>
            <a:srgbClr val="FFCD00"/>
          </a:solidFill>
          <a:ln w="9525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FFCD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2592DE-8470-4727-BE95-7C858813EF56}"/>
              </a:ext>
            </a:extLst>
          </p:cNvPr>
          <p:cNvSpPr txBox="1"/>
          <p:nvPr/>
        </p:nvSpPr>
        <p:spPr>
          <a:xfrm>
            <a:off x="341718" y="6055205"/>
            <a:ext cx="169649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7" b="1" dirty="0">
                <a:solidFill>
                  <a:srgbClr val="122F53"/>
                </a:solidFill>
              </a:rPr>
              <a:t>Sites de production</a:t>
            </a:r>
            <a:endParaRPr lang="en-US" sz="1467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C7E92B8-FC19-4E32-A8E8-9863B73FD7E0}"/>
              </a:ext>
            </a:extLst>
          </p:cNvPr>
          <p:cNvSpPr/>
          <p:nvPr/>
        </p:nvSpPr>
        <p:spPr>
          <a:xfrm flipH="1">
            <a:off x="8408606" y="3878326"/>
            <a:ext cx="86353" cy="86353"/>
          </a:xfrm>
          <a:prstGeom prst="ellipse">
            <a:avLst/>
          </a:prstGeom>
          <a:solidFill>
            <a:srgbClr val="FFCD00"/>
          </a:solidFill>
          <a:ln w="9525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9E10B5A-B94B-4753-8900-75DD3501749D}"/>
              </a:ext>
            </a:extLst>
          </p:cNvPr>
          <p:cNvSpPr/>
          <p:nvPr/>
        </p:nvSpPr>
        <p:spPr>
          <a:xfrm flipH="1">
            <a:off x="8460330" y="3846144"/>
            <a:ext cx="86353" cy="86353"/>
          </a:xfrm>
          <a:prstGeom prst="ellipse">
            <a:avLst/>
          </a:prstGeom>
          <a:solidFill>
            <a:srgbClr val="FFCD00"/>
          </a:solidFill>
          <a:ln w="9525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5317728-C159-48AE-8D10-2D936CEFEB33}"/>
              </a:ext>
            </a:extLst>
          </p:cNvPr>
          <p:cNvSpPr/>
          <p:nvPr/>
        </p:nvSpPr>
        <p:spPr>
          <a:xfrm>
            <a:off x="3466732" y="3185127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8428390C-1318-4059-9F22-08BB8CD7A85E}"/>
              </a:ext>
            </a:extLst>
          </p:cNvPr>
          <p:cNvSpPr/>
          <p:nvPr/>
        </p:nvSpPr>
        <p:spPr>
          <a:xfrm flipH="1">
            <a:off x="3773846" y="3331793"/>
            <a:ext cx="83776" cy="83776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BB8BAF2-6327-43B4-A963-A30CD19756B7}"/>
              </a:ext>
            </a:extLst>
          </p:cNvPr>
          <p:cNvSpPr/>
          <p:nvPr/>
        </p:nvSpPr>
        <p:spPr>
          <a:xfrm flipH="1">
            <a:off x="3835683" y="3315102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E721836-A870-494F-9B26-09072D6D11B0}"/>
              </a:ext>
            </a:extLst>
          </p:cNvPr>
          <p:cNvSpPr/>
          <p:nvPr/>
        </p:nvSpPr>
        <p:spPr>
          <a:xfrm>
            <a:off x="3762136" y="3176330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34B245A-1A7E-447A-A8B0-85E2D734FDE6}"/>
              </a:ext>
            </a:extLst>
          </p:cNvPr>
          <p:cNvSpPr/>
          <p:nvPr/>
        </p:nvSpPr>
        <p:spPr>
          <a:xfrm>
            <a:off x="3583821" y="3329929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EA1B023-08BD-458A-8317-E6D5E04F14A4}"/>
              </a:ext>
            </a:extLst>
          </p:cNvPr>
          <p:cNvSpPr/>
          <p:nvPr/>
        </p:nvSpPr>
        <p:spPr>
          <a:xfrm>
            <a:off x="3397980" y="3622615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116E2F8-61B2-4684-A768-6873060E0FA2}"/>
              </a:ext>
            </a:extLst>
          </p:cNvPr>
          <p:cNvSpPr/>
          <p:nvPr/>
        </p:nvSpPr>
        <p:spPr>
          <a:xfrm>
            <a:off x="3482044" y="3622615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B35E7221-E4D3-4EEF-B8F7-DE18CE1F93B1}"/>
              </a:ext>
            </a:extLst>
          </p:cNvPr>
          <p:cNvSpPr/>
          <p:nvPr/>
        </p:nvSpPr>
        <p:spPr>
          <a:xfrm flipH="1">
            <a:off x="5525238" y="3043850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7D21B8EF-784C-4F36-AAF7-4865F0D2EED6}"/>
              </a:ext>
            </a:extLst>
          </p:cNvPr>
          <p:cNvSpPr/>
          <p:nvPr/>
        </p:nvSpPr>
        <p:spPr>
          <a:xfrm flipH="1">
            <a:off x="5528795" y="3359850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A140C4BE-EDF4-44F9-AE85-8027C73B8C63}"/>
              </a:ext>
            </a:extLst>
          </p:cNvPr>
          <p:cNvSpPr/>
          <p:nvPr/>
        </p:nvSpPr>
        <p:spPr>
          <a:xfrm flipH="1">
            <a:off x="5829454" y="3313640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CBF962AE-7311-423E-87D4-4B05B34835FA}"/>
              </a:ext>
            </a:extLst>
          </p:cNvPr>
          <p:cNvSpPr/>
          <p:nvPr/>
        </p:nvSpPr>
        <p:spPr>
          <a:xfrm flipH="1">
            <a:off x="6273803" y="3030848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ADE023B7-2E7C-4482-A3BE-ECAA43DAF0B8}"/>
              </a:ext>
            </a:extLst>
          </p:cNvPr>
          <p:cNvSpPr/>
          <p:nvPr/>
        </p:nvSpPr>
        <p:spPr>
          <a:xfrm flipH="1">
            <a:off x="6000567" y="3156739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20CBFD7-0B23-4E5F-9191-471B55E05952}"/>
              </a:ext>
            </a:extLst>
          </p:cNvPr>
          <p:cNvSpPr/>
          <p:nvPr/>
        </p:nvSpPr>
        <p:spPr>
          <a:xfrm flipH="1">
            <a:off x="5813686" y="3081499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802AA9C-4FF9-4E77-BF25-E544ED070BF5}"/>
              </a:ext>
            </a:extLst>
          </p:cNvPr>
          <p:cNvSpPr/>
          <p:nvPr/>
        </p:nvSpPr>
        <p:spPr>
          <a:xfrm>
            <a:off x="5509905" y="3192711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2AF0F3C7-C65C-4E77-ACFD-D44394707A29}"/>
              </a:ext>
            </a:extLst>
          </p:cNvPr>
          <p:cNvSpPr/>
          <p:nvPr/>
        </p:nvSpPr>
        <p:spPr>
          <a:xfrm>
            <a:off x="5521610" y="3296298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6134DA3D-1BF0-4294-8044-9D068AC988C7}"/>
              </a:ext>
            </a:extLst>
          </p:cNvPr>
          <p:cNvSpPr/>
          <p:nvPr/>
        </p:nvSpPr>
        <p:spPr>
          <a:xfrm>
            <a:off x="5531238" y="3246322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87BF04F9-0CBB-48D3-89CD-0214B92FB49D}"/>
              </a:ext>
            </a:extLst>
          </p:cNvPr>
          <p:cNvSpPr/>
          <p:nvPr/>
        </p:nvSpPr>
        <p:spPr>
          <a:xfrm flipH="1">
            <a:off x="5908014" y="2830358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EFB27562-814F-403A-B756-946928616911}"/>
              </a:ext>
            </a:extLst>
          </p:cNvPr>
          <p:cNvSpPr/>
          <p:nvPr/>
        </p:nvSpPr>
        <p:spPr>
          <a:xfrm>
            <a:off x="5588983" y="3140108"/>
            <a:ext cx="173817" cy="17381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2D2E83ED-F38E-4077-96E0-87F821883352}"/>
              </a:ext>
            </a:extLst>
          </p:cNvPr>
          <p:cNvSpPr/>
          <p:nvPr/>
        </p:nvSpPr>
        <p:spPr>
          <a:xfrm>
            <a:off x="5704440" y="3125963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64F8B2E5-37AD-4901-9C93-197E82F30AE5}"/>
              </a:ext>
            </a:extLst>
          </p:cNvPr>
          <p:cNvSpPr/>
          <p:nvPr/>
        </p:nvSpPr>
        <p:spPr>
          <a:xfrm>
            <a:off x="5467418" y="2916710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D7041335-1E21-4DEE-BCEF-C856B7951CA5}"/>
              </a:ext>
            </a:extLst>
          </p:cNvPr>
          <p:cNvSpPr/>
          <p:nvPr/>
        </p:nvSpPr>
        <p:spPr>
          <a:xfrm>
            <a:off x="5812546" y="2718810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D118972-45B0-48E0-BEE2-06BC6AF05ED8}"/>
              </a:ext>
            </a:extLst>
          </p:cNvPr>
          <p:cNvSpPr/>
          <p:nvPr/>
        </p:nvSpPr>
        <p:spPr>
          <a:xfrm flipH="1">
            <a:off x="6376743" y="3683454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5F854F86-DD84-4E80-9F86-AB40A7CD3673}"/>
              </a:ext>
            </a:extLst>
          </p:cNvPr>
          <p:cNvSpPr/>
          <p:nvPr/>
        </p:nvSpPr>
        <p:spPr>
          <a:xfrm flipH="1">
            <a:off x="6531681" y="4675468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98DE48DA-3739-4FEB-A81D-8D52EBEB5E5D}"/>
              </a:ext>
            </a:extLst>
          </p:cNvPr>
          <p:cNvSpPr/>
          <p:nvPr/>
        </p:nvSpPr>
        <p:spPr>
          <a:xfrm flipH="1">
            <a:off x="7393199" y="4015232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999E07DC-4A1A-469E-AD17-9BA23D2931A5}"/>
              </a:ext>
            </a:extLst>
          </p:cNvPr>
          <p:cNvSpPr/>
          <p:nvPr/>
        </p:nvSpPr>
        <p:spPr>
          <a:xfrm flipH="1">
            <a:off x="7529529" y="3745175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8F4B5A3B-14FA-41CE-9DEB-C33CA95ABE32}"/>
              </a:ext>
            </a:extLst>
          </p:cNvPr>
          <p:cNvSpPr/>
          <p:nvPr/>
        </p:nvSpPr>
        <p:spPr>
          <a:xfrm>
            <a:off x="7498882" y="4101585"/>
            <a:ext cx="83776" cy="83776"/>
          </a:xfrm>
          <a:prstGeom prst="ellipse">
            <a:avLst/>
          </a:prstGeom>
          <a:solidFill>
            <a:srgbClr val="FFCD00"/>
          </a:solidFill>
          <a:ln w="9525">
            <a:solidFill>
              <a:srgbClr val="122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F6DAD882-B181-4CA6-91D6-E9A5C322AA25}"/>
              </a:ext>
            </a:extLst>
          </p:cNvPr>
          <p:cNvSpPr/>
          <p:nvPr/>
        </p:nvSpPr>
        <p:spPr>
          <a:xfrm flipH="1">
            <a:off x="8170878" y="4564326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E8A91DCE-8388-4980-9427-DF9B00B7510A}"/>
              </a:ext>
            </a:extLst>
          </p:cNvPr>
          <p:cNvSpPr/>
          <p:nvPr/>
        </p:nvSpPr>
        <p:spPr>
          <a:xfrm flipH="1">
            <a:off x="8943126" y="3471546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32505613-872C-4242-AB41-61E4F2957AF1}"/>
              </a:ext>
            </a:extLst>
          </p:cNvPr>
          <p:cNvSpPr/>
          <p:nvPr/>
        </p:nvSpPr>
        <p:spPr>
          <a:xfrm flipH="1">
            <a:off x="8582377" y="3696007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B73E96CC-A12D-4C0A-A6E4-CC803E57A7C9}"/>
              </a:ext>
            </a:extLst>
          </p:cNvPr>
          <p:cNvSpPr/>
          <p:nvPr/>
        </p:nvSpPr>
        <p:spPr>
          <a:xfrm flipH="1">
            <a:off x="8480878" y="3782360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BD47A3A3-FF0D-4E15-8EDB-17CF6D5F78F3}"/>
              </a:ext>
            </a:extLst>
          </p:cNvPr>
          <p:cNvSpPr/>
          <p:nvPr/>
        </p:nvSpPr>
        <p:spPr>
          <a:xfrm flipH="1">
            <a:off x="4424758" y="5088488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FFCD00"/>
              </a:solidFill>
            </a:endParaRP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4F3FECE5-7248-4EF6-8F8F-DE514A8B0124}"/>
              </a:ext>
            </a:extLst>
          </p:cNvPr>
          <p:cNvSpPr/>
          <p:nvPr/>
        </p:nvSpPr>
        <p:spPr>
          <a:xfrm flipH="1">
            <a:off x="9270843" y="5619706"/>
            <a:ext cx="86353" cy="86353"/>
          </a:xfrm>
          <a:prstGeom prst="ellipse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4154918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>
            <a:extLst>
              <a:ext uri="{FF2B5EF4-FFF2-40B4-BE49-F238E27FC236}">
                <a16:creationId xmlns:a16="http://schemas.microsoft.com/office/drawing/2014/main" id="{E7B40384-5EF8-48AF-BE97-0E0BE7505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65" y="684836"/>
            <a:ext cx="1989799" cy="786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5568FC-7D7A-4169-B9BE-57D92ADE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   Poitiers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5EEB-3FDE-4B56-BB45-94F066FF5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9971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Eléments et batteries primaire lithium</a:t>
            </a:r>
          </a:p>
          <a:p>
            <a:pPr marL="0" indent="0">
              <a:buNone/>
            </a:pPr>
            <a:r>
              <a:rPr lang="fr-FR" dirty="0"/>
              <a:t>Eléments et batteries rechargeables</a:t>
            </a:r>
          </a:p>
        </p:txBody>
      </p:sp>
      <p:pic>
        <p:nvPicPr>
          <p:cNvPr id="1026" name="Picture 2" descr="SAFT Batteries Authorised Distributor - Cell Pack Solutions">
            <a:extLst>
              <a:ext uri="{FF2B5EF4-FFF2-40B4-BE49-F238E27FC236}">
                <a16:creationId xmlns:a16="http://schemas.microsoft.com/office/drawing/2014/main" id="{383BA79A-EB83-4810-BC0C-2DB96F3EE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876" y="2361698"/>
            <a:ext cx="4749054" cy="294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0A2853-587D-416D-91BB-EBB8A2389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056" y="3251702"/>
            <a:ext cx="4667249" cy="201453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866949-AF6F-4A17-AA71-94B63F600CA0}"/>
              </a:ext>
            </a:extLst>
          </p:cNvPr>
          <p:cNvSpPr txBox="1">
            <a:spLocks/>
          </p:cNvSpPr>
          <p:nvPr/>
        </p:nvSpPr>
        <p:spPr>
          <a:xfrm>
            <a:off x="6698876" y="5357718"/>
            <a:ext cx="4672850" cy="3970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200" kern="1200">
                <a:solidFill>
                  <a:srgbClr val="626261"/>
                </a:solidFill>
                <a:latin typeface="Helvetica-Bold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200" kern="1200" dirty="0">
                <a:solidFill>
                  <a:srgbClr val="626261"/>
                </a:solidFill>
                <a:latin typeface="Helvetica-Bold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004352"/>
                </a:solidFill>
              </a:rPr>
              <a:t>LS, </a:t>
            </a:r>
            <a:r>
              <a:rPr lang="fr-FR" b="1" dirty="0" err="1">
                <a:solidFill>
                  <a:srgbClr val="004352"/>
                </a:solidFill>
              </a:rPr>
              <a:t>LSH</a:t>
            </a:r>
            <a:r>
              <a:rPr lang="fr-FR" b="1" dirty="0">
                <a:solidFill>
                  <a:srgbClr val="004352"/>
                </a:solidFill>
              </a:rPr>
              <a:t> </a:t>
            </a:r>
            <a:r>
              <a:rPr lang="fr-FR" b="1" dirty="0" err="1">
                <a:solidFill>
                  <a:srgbClr val="004352"/>
                </a:solidFill>
              </a:rPr>
              <a:t>LSP</a:t>
            </a:r>
            <a:endParaRPr lang="fr-FR" b="1" dirty="0">
              <a:solidFill>
                <a:srgbClr val="004352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0E985EF-DF31-481F-A97D-7C62658A05CD}"/>
              </a:ext>
            </a:extLst>
          </p:cNvPr>
          <p:cNvSpPr txBox="1">
            <a:spLocks/>
          </p:cNvSpPr>
          <p:nvPr/>
        </p:nvSpPr>
        <p:spPr>
          <a:xfrm>
            <a:off x="1086972" y="5357719"/>
            <a:ext cx="4672850" cy="7017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200" kern="1200">
                <a:solidFill>
                  <a:srgbClr val="626261"/>
                </a:solidFill>
                <a:latin typeface="Helvetica-Bold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200" kern="1200" dirty="0">
                <a:solidFill>
                  <a:srgbClr val="626261"/>
                </a:solidFill>
                <a:latin typeface="Helvetica-Bold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004352"/>
                </a:solidFill>
              </a:rPr>
              <a:t>Systèmes batteries lithium primaire pour les soldats</a:t>
            </a:r>
          </a:p>
        </p:txBody>
      </p:sp>
    </p:spTree>
    <p:extLst>
      <p:ext uri="{BB962C8B-B14F-4D97-AF65-F5344CB8AC3E}">
        <p14:creationId xmlns:p14="http://schemas.microsoft.com/office/powerpoint/2010/main" val="2195186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>
            <a:extLst>
              <a:ext uri="{FF2B5EF4-FFF2-40B4-BE49-F238E27FC236}">
                <a16:creationId xmlns:a16="http://schemas.microsoft.com/office/drawing/2014/main" id="{E7B40384-5EF8-48AF-BE97-0E0BE7505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65" y="684836"/>
            <a:ext cx="1989799" cy="786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5568FC-7D7A-4169-B9BE-57D92ADE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   Bordeaux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5EEB-3FDE-4B56-BB45-94F066FF5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6291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Ni-Cd, Ni-</a:t>
            </a:r>
            <a:r>
              <a:rPr lang="fr-FR" dirty="0" err="1"/>
              <a:t>MH</a:t>
            </a:r>
            <a:r>
              <a:rPr lang="fr-FR" dirty="0"/>
              <a:t>, Li-ion </a:t>
            </a:r>
            <a:r>
              <a:rPr lang="fr-FR" dirty="0" err="1"/>
              <a:t>cells</a:t>
            </a:r>
            <a:r>
              <a:rPr lang="fr-FR" dirty="0"/>
              <a:t> &amp; batteries :</a:t>
            </a:r>
          </a:p>
          <a:p>
            <a:r>
              <a:rPr lang="fr-FR"/>
              <a:t>Transport : ferroviaire, aviation, mobilité, espace</a:t>
            </a:r>
            <a:endParaRPr lang="fr-FR" dirty="0"/>
          </a:p>
          <a:p>
            <a:r>
              <a:rPr lang="fr-FR" dirty="0"/>
              <a:t>Télécoms, industrie infrastructure &amp; énergies renouvelables</a:t>
            </a:r>
          </a:p>
        </p:txBody>
      </p:sp>
      <p:pic>
        <p:nvPicPr>
          <p:cNvPr id="9" name="Picture 8" descr="A picture containing text, sky, outdoor, transport&#10;&#10;Description automatically generated">
            <a:extLst>
              <a:ext uri="{FF2B5EF4-FFF2-40B4-BE49-F238E27FC236}">
                <a16:creationId xmlns:a16="http://schemas.microsoft.com/office/drawing/2014/main" id="{3AE61510-8CAC-4EE0-A60D-B15C30913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8" y="3118976"/>
            <a:ext cx="6063437" cy="3003117"/>
          </a:xfrm>
          <a:prstGeom prst="rect">
            <a:avLst/>
          </a:prstGeom>
        </p:spPr>
      </p:pic>
      <p:pic>
        <p:nvPicPr>
          <p:cNvPr id="12" name="Picture 11" descr="A picture containing text, different, aircraft&#10;&#10;Description automatically generated">
            <a:extLst>
              <a:ext uri="{FF2B5EF4-FFF2-40B4-BE49-F238E27FC236}">
                <a16:creationId xmlns:a16="http://schemas.microsoft.com/office/drawing/2014/main" id="{17FE52C9-0EE6-4C92-A9ED-9F947A22B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95" y="3237818"/>
            <a:ext cx="5436797" cy="2811734"/>
          </a:xfrm>
          <a:prstGeom prst="rect">
            <a:avLst/>
          </a:prstGeom>
        </p:spPr>
      </p:pic>
      <p:pic>
        <p:nvPicPr>
          <p:cNvPr id="15" name="Picture 14" descr="A picture containing text, outdoor, transport, air&#10;&#10;Description automatically generated">
            <a:extLst>
              <a:ext uri="{FF2B5EF4-FFF2-40B4-BE49-F238E27FC236}">
                <a16:creationId xmlns:a16="http://schemas.microsoft.com/office/drawing/2014/main" id="{0656D05C-F01E-4A45-9890-19EE48A421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95" y="250440"/>
            <a:ext cx="2412698" cy="1815873"/>
          </a:xfrm>
          <a:prstGeom prst="rect">
            <a:avLst/>
          </a:prstGeom>
        </p:spPr>
      </p:pic>
      <p:pic>
        <p:nvPicPr>
          <p:cNvPr id="16" name="Picture 15" descr="A close-up of a circuit board&#10;&#10;Description automatically generated with medium confidence">
            <a:extLst>
              <a:ext uri="{FF2B5EF4-FFF2-40B4-BE49-F238E27FC236}">
                <a16:creationId xmlns:a16="http://schemas.microsoft.com/office/drawing/2014/main" id="{D5C55C4E-5DCB-4768-8A90-196B0FD6F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818" y="1044091"/>
            <a:ext cx="2412698" cy="204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4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DE99D9-EC8C-4CFF-B507-5B6FAEB5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</a:t>
            </a:r>
            <a:r>
              <a:rPr lang="en-GB" dirty="0" err="1"/>
              <a:t>Projet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8CE2F-F5B1-4853-AA71-5D9BC4D4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3534"/>
            <a:ext cx="10515600" cy="1500187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1750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F96A3-1B1B-490B-AD23-4CAEF4F7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Planification au démarrage du projet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6B48E-4332-486D-8106-58ED609D5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143459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Nouvelle commande client à confirmer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Plan de charge Niveau N Batteries et N-1 Eléments : Excel à macro gammes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Evaluation de contraintes multiples</a:t>
            </a:r>
          </a:p>
          <a:p>
            <a:pPr lvl="1"/>
            <a:r>
              <a:rPr lang="fr-FR" dirty="0"/>
              <a:t>Main d’œuvre d’assemblage, Ligne de production, Outils spécifiques (tables, </a:t>
            </a:r>
            <a:r>
              <a:rPr lang="fr-FR" dirty="0" err="1"/>
              <a:t>transrouleur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Ligne de semi-finis couplée</a:t>
            </a:r>
          </a:p>
          <a:p>
            <a:pPr lvl="1"/>
            <a:r>
              <a:rPr lang="fr-FR" dirty="0"/>
              <a:t>Minimums, multiples, maximums de lancement, stocks de sécurité, délai de sécurité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Saisie manuelle de l’OF dans l’ERP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Alertes approvisionnements à traiter dans l’ERP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Confirmation de la commande et</a:t>
            </a:r>
          </a:p>
          <a:p>
            <a:pPr marL="2600325" indent="-319088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FF0000"/>
                </a:solidFill>
              </a:rPr>
              <a:t>Processus de planification lourd au quotidien</a:t>
            </a:r>
          </a:p>
          <a:p>
            <a:pPr marL="2600325" indent="-319088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FF0000"/>
                </a:solidFill>
              </a:rPr>
              <a:t>3 mois pour replanifier toute l’usine (2019)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295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5DF7E7-290D-45BD-BE23-3C0405606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67492-753A-40DF-B54F-04A7D7DB2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89920"/>
          </a:xfrm>
        </p:spPr>
        <p:txBody>
          <a:bodyPr/>
          <a:lstStyle/>
          <a:p>
            <a:r>
              <a:rPr lang="fr-FR" sz="4400" dirty="0"/>
              <a:t> Les données à jour </a:t>
            </a:r>
          </a:p>
          <a:p>
            <a:endParaRPr lang="fr-FR" sz="4400" dirty="0"/>
          </a:p>
          <a:p>
            <a:r>
              <a:rPr lang="fr-FR" sz="4400" dirty="0"/>
              <a:t> L’usine lisible</a:t>
            </a:r>
          </a:p>
          <a:p>
            <a:endParaRPr lang="fr-FR" sz="4400" dirty="0"/>
          </a:p>
          <a:p>
            <a:r>
              <a:rPr lang="fr-FR" sz="4400" dirty="0"/>
              <a:t> Replanifier en un clic</a:t>
            </a:r>
          </a:p>
          <a:p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38908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DE99D9-EC8C-4CFF-B507-5B6FAEB5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 </a:t>
            </a:r>
            <a:r>
              <a:rPr lang="en-GB" dirty="0" err="1"/>
              <a:t>données</a:t>
            </a:r>
            <a:r>
              <a:rPr lang="en-GB" dirty="0"/>
              <a:t> à jour</a:t>
            </a:r>
          </a:p>
        </p:txBody>
      </p:sp>
    </p:spTree>
    <p:extLst>
      <p:ext uri="{BB962C8B-B14F-4D97-AF65-F5344CB8AC3E}">
        <p14:creationId xmlns:p14="http://schemas.microsoft.com/office/powerpoint/2010/main" val="3765748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30FE-1980-4F0F-A9BD-FC8C84F84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données à jour tous les matins</a:t>
            </a: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FC9516-C65D-415F-91BD-24E101BE130A}"/>
              </a:ext>
            </a:extLst>
          </p:cNvPr>
          <p:cNvSpPr/>
          <p:nvPr/>
        </p:nvSpPr>
        <p:spPr>
          <a:xfrm>
            <a:off x="948655" y="1719942"/>
            <a:ext cx="4968000" cy="432000"/>
          </a:xfrm>
          <a:prstGeom prst="roundRect">
            <a:avLst/>
          </a:prstGeom>
          <a:solidFill>
            <a:srgbClr val="DA6B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La demande est à jour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1AD658-B18C-42A1-91AE-9017038A27BD}"/>
              </a:ext>
            </a:extLst>
          </p:cNvPr>
          <p:cNvSpPr/>
          <p:nvPr/>
        </p:nvSpPr>
        <p:spPr>
          <a:xfrm>
            <a:off x="6693311" y="1719230"/>
            <a:ext cx="4968000" cy="432000"/>
          </a:xfrm>
          <a:prstGeom prst="roundRect">
            <a:avLst/>
          </a:prstGeom>
          <a:solidFill>
            <a:srgbClr val="00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Le modèle est à jour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7A6654-01A6-46E5-B492-28B345BC03C0}"/>
              </a:ext>
            </a:extLst>
          </p:cNvPr>
          <p:cNvSpPr/>
          <p:nvPr/>
        </p:nvSpPr>
        <p:spPr>
          <a:xfrm>
            <a:off x="948654" y="3872919"/>
            <a:ext cx="4968000" cy="432000"/>
          </a:xfrm>
          <a:prstGeom prst="roundRect">
            <a:avLst/>
          </a:prstGeom>
          <a:solidFill>
            <a:srgbClr val="097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La fourniture est à jour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E85D5F4-3072-4CC2-B7EF-06C817004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020" y="2213814"/>
            <a:ext cx="5141262" cy="1760071"/>
          </a:xfrm>
        </p:spPr>
        <p:txBody>
          <a:bodyPr>
            <a:normAutofit/>
          </a:bodyPr>
          <a:lstStyle/>
          <a:p>
            <a:pPr marL="179388" indent="-179388">
              <a:lnSpc>
                <a:spcPct val="100000"/>
              </a:lnSpc>
              <a:spcBef>
                <a:spcPts val="600"/>
              </a:spcBef>
            </a:pPr>
            <a:r>
              <a:rPr lang="fr-FR" sz="1800" dirty="0"/>
              <a:t>Prévision « reste à vendre » </a:t>
            </a:r>
          </a:p>
          <a:p>
            <a:pPr marL="179388" indent="-179388">
              <a:lnSpc>
                <a:spcPct val="100000"/>
              </a:lnSpc>
              <a:spcBef>
                <a:spcPts val="600"/>
              </a:spcBef>
            </a:pPr>
            <a:r>
              <a:rPr lang="fr-FR" sz="1800" dirty="0"/>
              <a:t>Commandes non confirmées</a:t>
            </a:r>
          </a:p>
          <a:p>
            <a:pPr marL="179388" indent="-179388">
              <a:lnSpc>
                <a:spcPct val="100000"/>
              </a:lnSpc>
              <a:spcBef>
                <a:spcPts val="600"/>
              </a:spcBef>
            </a:pPr>
            <a:r>
              <a:rPr lang="fr-FR" sz="1800" dirty="0"/>
              <a:t>Commandes confirmées</a:t>
            </a:r>
          </a:p>
          <a:p>
            <a:pPr marL="179388" indent="-179388">
              <a:lnSpc>
                <a:spcPct val="100000"/>
              </a:lnSpc>
              <a:spcBef>
                <a:spcPts val="600"/>
              </a:spcBef>
            </a:pPr>
            <a:r>
              <a:rPr lang="fr-FR" sz="1800" dirty="0"/>
              <a:t>Les stocks de sécurité contractuels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E0DF787-C637-47C0-BA34-928AECD205EC}"/>
              </a:ext>
            </a:extLst>
          </p:cNvPr>
          <p:cNvSpPr txBox="1">
            <a:spLocks/>
          </p:cNvSpPr>
          <p:nvPr/>
        </p:nvSpPr>
        <p:spPr>
          <a:xfrm>
            <a:off x="883020" y="4347416"/>
            <a:ext cx="5141262" cy="176007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lvl1pPr marL="179388" indent="-179388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fr-FR">
                <a:solidFill>
                  <a:srgbClr val="626261"/>
                </a:solidFill>
                <a:latin typeface="Helvetica-Bold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200" dirty="0">
                <a:solidFill>
                  <a:srgbClr val="626261"/>
                </a:solidFill>
                <a:latin typeface="Helvetica-Bold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00000"/>
              </a:lnSpc>
            </a:pPr>
            <a:r>
              <a:rPr lang="fr-FR" dirty="0"/>
              <a:t>OF : encours de l’horizon ferme</a:t>
            </a:r>
          </a:p>
          <a:p>
            <a:pPr>
              <a:lnSpc>
                <a:spcPct val="100000"/>
              </a:lnSpc>
            </a:pPr>
            <a:r>
              <a:rPr lang="fr-FR" dirty="0"/>
              <a:t>OA : confirmés et demandes d’achat</a:t>
            </a:r>
          </a:p>
          <a:p>
            <a:pPr>
              <a:lnSpc>
                <a:spcPct val="100000"/>
              </a:lnSpc>
            </a:pPr>
            <a:r>
              <a:rPr lang="fr-FR" dirty="0"/>
              <a:t>Stocks disponibles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6F404E3-BB01-48B0-A67D-7D0C1503FDE3}"/>
              </a:ext>
            </a:extLst>
          </p:cNvPr>
          <p:cNvSpPr txBox="1">
            <a:spLocks/>
          </p:cNvSpPr>
          <p:nvPr/>
        </p:nvSpPr>
        <p:spPr>
          <a:xfrm>
            <a:off x="6692152" y="2213814"/>
            <a:ext cx="5141262" cy="176007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lvl1pPr marL="179388" indent="-179388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fr-FR">
                <a:solidFill>
                  <a:srgbClr val="626261"/>
                </a:solidFill>
                <a:latin typeface="Helvetica-Bold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200" dirty="0">
                <a:solidFill>
                  <a:srgbClr val="626261"/>
                </a:solidFill>
                <a:latin typeface="Helvetica-Bold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00000"/>
              </a:lnSpc>
            </a:pPr>
            <a:r>
              <a:rPr lang="fr-FR" dirty="0"/>
              <a:t>Nomenclatures</a:t>
            </a:r>
          </a:p>
          <a:p>
            <a:pPr>
              <a:lnSpc>
                <a:spcPct val="100000"/>
              </a:lnSpc>
            </a:pPr>
            <a:r>
              <a:rPr lang="fr-FR" dirty="0"/>
              <a:t>Gammes</a:t>
            </a:r>
          </a:p>
          <a:p>
            <a:pPr>
              <a:lnSpc>
                <a:spcPct val="100000"/>
              </a:lnSpc>
            </a:pPr>
            <a:r>
              <a:rPr lang="fr-FR" dirty="0"/>
              <a:t>Ressources</a:t>
            </a:r>
          </a:p>
        </p:txBody>
      </p:sp>
    </p:spTree>
    <p:extLst>
      <p:ext uri="{BB962C8B-B14F-4D97-AF65-F5344CB8AC3E}">
        <p14:creationId xmlns:p14="http://schemas.microsoft.com/office/powerpoint/2010/main" val="2645291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F96A3-1B1B-490B-AD23-4CAEF4F7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Intégration</a:t>
            </a:r>
            <a:r>
              <a:rPr lang="en-GB" dirty="0"/>
              <a:t> de </a:t>
            </a:r>
            <a:r>
              <a:rPr lang="en-GB" dirty="0" err="1"/>
              <a:t>l’APS</a:t>
            </a:r>
            <a:endParaRPr lang="en-GB" dirty="0"/>
          </a:p>
        </p:txBody>
      </p:sp>
      <p:sp>
        <p:nvSpPr>
          <p:cNvPr id="4" name="Cylindre 4">
            <a:extLst>
              <a:ext uri="{FF2B5EF4-FFF2-40B4-BE49-F238E27FC236}">
                <a16:creationId xmlns:a16="http://schemas.microsoft.com/office/drawing/2014/main" id="{146ADA87-6217-4C8E-B036-99E8B8C093EC}"/>
              </a:ext>
            </a:extLst>
          </p:cNvPr>
          <p:cNvSpPr/>
          <p:nvPr/>
        </p:nvSpPr>
        <p:spPr>
          <a:xfrm>
            <a:off x="1554673" y="2616782"/>
            <a:ext cx="1292146" cy="3589943"/>
          </a:xfrm>
          <a:prstGeom prst="can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ERP</a:t>
            </a:r>
          </a:p>
        </p:txBody>
      </p:sp>
      <p:sp>
        <p:nvSpPr>
          <p:cNvPr id="5" name="Flèche : droite 6">
            <a:extLst>
              <a:ext uri="{FF2B5EF4-FFF2-40B4-BE49-F238E27FC236}">
                <a16:creationId xmlns:a16="http://schemas.microsoft.com/office/drawing/2014/main" id="{B5AAB310-92C7-4435-BEBB-B59016CE04F2}"/>
              </a:ext>
            </a:extLst>
          </p:cNvPr>
          <p:cNvSpPr/>
          <p:nvPr/>
        </p:nvSpPr>
        <p:spPr>
          <a:xfrm>
            <a:off x="2946599" y="2048911"/>
            <a:ext cx="2520000" cy="487680"/>
          </a:xfrm>
          <a:prstGeom prst="rightArrow">
            <a:avLst/>
          </a:prstGeom>
          <a:gradFill flip="none" rotWithShape="1">
            <a:gsLst>
              <a:gs pos="0">
                <a:srgbClr val="333333">
                  <a:tint val="66000"/>
                  <a:satMod val="160000"/>
                </a:srgbClr>
              </a:gs>
              <a:gs pos="50000">
                <a:srgbClr val="333333">
                  <a:tint val="44500"/>
                  <a:satMod val="160000"/>
                </a:srgbClr>
              </a:gs>
              <a:gs pos="100000">
                <a:srgbClr val="3333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>
                <a:solidFill>
                  <a:srgbClr val="333333"/>
                </a:solidFill>
              </a:rPr>
              <a:t>Netting</a:t>
            </a:r>
            <a:endParaRPr lang="fr-FR" sz="1400" b="1" dirty="0">
              <a:solidFill>
                <a:srgbClr val="333333"/>
              </a:solidFill>
            </a:endParaRPr>
          </a:p>
        </p:txBody>
      </p:sp>
      <p:sp>
        <p:nvSpPr>
          <p:cNvPr id="6" name="Cylindre 11">
            <a:extLst>
              <a:ext uri="{FF2B5EF4-FFF2-40B4-BE49-F238E27FC236}">
                <a16:creationId xmlns:a16="http://schemas.microsoft.com/office/drawing/2014/main" id="{1CAD6452-4FA3-4263-9A78-8969567DD77A}"/>
              </a:ext>
            </a:extLst>
          </p:cNvPr>
          <p:cNvSpPr/>
          <p:nvPr/>
        </p:nvSpPr>
        <p:spPr>
          <a:xfrm>
            <a:off x="5555675" y="1961541"/>
            <a:ext cx="1080000" cy="3397945"/>
          </a:xfrm>
          <a:prstGeom prst="can">
            <a:avLst/>
          </a:prstGeom>
          <a:solidFill>
            <a:srgbClr val="0066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APS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sofco</a:t>
            </a:r>
          </a:p>
        </p:txBody>
      </p:sp>
      <p:sp>
        <p:nvSpPr>
          <p:cNvPr id="7" name="Flèche : droite 14">
            <a:extLst>
              <a:ext uri="{FF2B5EF4-FFF2-40B4-BE49-F238E27FC236}">
                <a16:creationId xmlns:a16="http://schemas.microsoft.com/office/drawing/2014/main" id="{20EC0C2F-5F5A-4A9B-AC7D-C8385C2162E5}"/>
              </a:ext>
            </a:extLst>
          </p:cNvPr>
          <p:cNvSpPr/>
          <p:nvPr/>
        </p:nvSpPr>
        <p:spPr>
          <a:xfrm>
            <a:off x="1807849" y="1494177"/>
            <a:ext cx="5698378" cy="540000"/>
          </a:xfrm>
          <a:prstGeom prst="rightArrow">
            <a:avLst/>
          </a:prstGeom>
          <a:gradFill flip="none" rotWithShape="1">
            <a:gsLst>
              <a:gs pos="0">
                <a:srgbClr val="333333">
                  <a:tint val="66000"/>
                  <a:satMod val="160000"/>
                </a:srgbClr>
              </a:gs>
              <a:gs pos="50000">
                <a:srgbClr val="333333">
                  <a:tint val="44500"/>
                  <a:satMod val="160000"/>
                </a:srgbClr>
              </a:gs>
              <a:gs pos="100000">
                <a:srgbClr val="3333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333333"/>
                </a:solidFill>
              </a:rPr>
              <a:t>Traitements nocturnes automatisés</a:t>
            </a:r>
          </a:p>
        </p:txBody>
      </p:sp>
      <p:sp>
        <p:nvSpPr>
          <p:cNvPr id="8" name="Cylindre 15">
            <a:extLst>
              <a:ext uri="{FF2B5EF4-FFF2-40B4-BE49-F238E27FC236}">
                <a16:creationId xmlns:a16="http://schemas.microsoft.com/office/drawing/2014/main" id="{AF2F60B2-1B7F-47B4-8AC2-FF6DEC695DDB}"/>
              </a:ext>
            </a:extLst>
          </p:cNvPr>
          <p:cNvSpPr/>
          <p:nvPr/>
        </p:nvSpPr>
        <p:spPr>
          <a:xfrm>
            <a:off x="1564972" y="1980026"/>
            <a:ext cx="1292146" cy="636757"/>
          </a:xfrm>
          <a:prstGeom prst="ca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Prévisions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89D374-8930-430C-8E90-6CD492762B48}"/>
              </a:ext>
            </a:extLst>
          </p:cNvPr>
          <p:cNvSpPr/>
          <p:nvPr/>
        </p:nvSpPr>
        <p:spPr>
          <a:xfrm>
            <a:off x="6771824" y="2085371"/>
            <a:ext cx="885774" cy="39831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Plan auto</a:t>
            </a:r>
          </a:p>
        </p:txBody>
      </p:sp>
      <p:sp>
        <p:nvSpPr>
          <p:cNvPr id="10" name="Flèche : droite 34">
            <a:extLst>
              <a:ext uri="{FF2B5EF4-FFF2-40B4-BE49-F238E27FC236}">
                <a16:creationId xmlns:a16="http://schemas.microsoft.com/office/drawing/2014/main" id="{F91384C0-93F1-426A-84E7-E47D72AB0D35}"/>
              </a:ext>
            </a:extLst>
          </p:cNvPr>
          <p:cNvSpPr/>
          <p:nvPr/>
        </p:nvSpPr>
        <p:spPr>
          <a:xfrm>
            <a:off x="2946599" y="2755079"/>
            <a:ext cx="2520000" cy="487680"/>
          </a:xfrm>
          <a:prstGeom prst="rightArrow">
            <a:avLst/>
          </a:prstGeom>
          <a:gradFill flip="none" rotWithShape="1">
            <a:gsLst>
              <a:gs pos="0">
                <a:srgbClr val="333333">
                  <a:tint val="66000"/>
                  <a:satMod val="160000"/>
                </a:srgbClr>
              </a:gs>
              <a:gs pos="50000">
                <a:srgbClr val="333333">
                  <a:tint val="44500"/>
                  <a:satMod val="160000"/>
                </a:srgbClr>
              </a:gs>
              <a:gs pos="100000">
                <a:srgbClr val="3333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333333"/>
                </a:solidFill>
              </a:rPr>
              <a:t>Commandes</a:t>
            </a:r>
          </a:p>
        </p:txBody>
      </p:sp>
      <p:sp>
        <p:nvSpPr>
          <p:cNvPr id="11" name="Flèche : droite 36">
            <a:extLst>
              <a:ext uri="{FF2B5EF4-FFF2-40B4-BE49-F238E27FC236}">
                <a16:creationId xmlns:a16="http://schemas.microsoft.com/office/drawing/2014/main" id="{ED1E743D-DB7F-40C9-904A-4E4B2669F789}"/>
              </a:ext>
            </a:extLst>
          </p:cNvPr>
          <p:cNvSpPr/>
          <p:nvPr/>
        </p:nvSpPr>
        <p:spPr>
          <a:xfrm>
            <a:off x="2946599" y="3112036"/>
            <a:ext cx="2520000" cy="487680"/>
          </a:xfrm>
          <a:prstGeom prst="rightArrow">
            <a:avLst/>
          </a:prstGeom>
          <a:gradFill flip="none" rotWithShape="1">
            <a:gsLst>
              <a:gs pos="0">
                <a:srgbClr val="333333">
                  <a:tint val="66000"/>
                  <a:satMod val="160000"/>
                </a:srgbClr>
              </a:gs>
              <a:gs pos="50000">
                <a:srgbClr val="333333">
                  <a:tint val="44500"/>
                  <a:satMod val="160000"/>
                </a:srgbClr>
              </a:gs>
              <a:gs pos="100000">
                <a:srgbClr val="3333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333333"/>
                </a:solidFill>
              </a:rPr>
              <a:t>Stocks et Encours</a:t>
            </a:r>
          </a:p>
        </p:txBody>
      </p:sp>
      <p:sp>
        <p:nvSpPr>
          <p:cNvPr id="12" name="Flèche : droite 37">
            <a:extLst>
              <a:ext uri="{FF2B5EF4-FFF2-40B4-BE49-F238E27FC236}">
                <a16:creationId xmlns:a16="http://schemas.microsoft.com/office/drawing/2014/main" id="{429262FB-2946-42FF-BB93-402B3D5607E2}"/>
              </a:ext>
            </a:extLst>
          </p:cNvPr>
          <p:cNvSpPr/>
          <p:nvPr/>
        </p:nvSpPr>
        <p:spPr>
          <a:xfrm>
            <a:off x="2946599" y="3468993"/>
            <a:ext cx="2520000" cy="487680"/>
          </a:xfrm>
          <a:prstGeom prst="rightArrow">
            <a:avLst/>
          </a:prstGeom>
          <a:gradFill flip="none" rotWithShape="1">
            <a:gsLst>
              <a:gs pos="0">
                <a:srgbClr val="333333">
                  <a:tint val="66000"/>
                  <a:satMod val="160000"/>
                </a:srgbClr>
              </a:gs>
              <a:gs pos="50000">
                <a:srgbClr val="333333">
                  <a:tint val="44500"/>
                  <a:satMod val="160000"/>
                </a:srgbClr>
              </a:gs>
              <a:gs pos="100000">
                <a:srgbClr val="3333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333333"/>
                </a:solidFill>
              </a:rPr>
              <a:t>Nomenclatures et gammes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6F9B8C-7D73-4663-AB8C-BD21A048CC33}"/>
              </a:ext>
            </a:extLst>
          </p:cNvPr>
          <p:cNvSpPr/>
          <p:nvPr/>
        </p:nvSpPr>
        <p:spPr>
          <a:xfrm>
            <a:off x="7800170" y="1986260"/>
            <a:ext cx="1875474" cy="3397945"/>
          </a:xfrm>
          <a:prstGeom prst="rect">
            <a:avLst/>
          </a:prstGeom>
          <a:solidFill>
            <a:srgbClr val="0066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Alertes sur les retards</a:t>
            </a:r>
          </a:p>
          <a:p>
            <a:pPr algn="ctr"/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dirty="0">
                <a:solidFill>
                  <a:schemeClr val="bg1"/>
                </a:solidFill>
              </a:rPr>
              <a:t>Vérification des saturations</a:t>
            </a:r>
          </a:p>
          <a:p>
            <a:pPr algn="ctr"/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dirty="0">
                <a:solidFill>
                  <a:schemeClr val="bg1"/>
                </a:solidFill>
              </a:rPr>
              <a:t>Ajustement des capacités et paramètres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D6A584-A1ED-47CB-8870-42088DA910B9}"/>
              </a:ext>
            </a:extLst>
          </p:cNvPr>
          <p:cNvSpPr/>
          <p:nvPr/>
        </p:nvSpPr>
        <p:spPr>
          <a:xfrm>
            <a:off x="9763585" y="2092600"/>
            <a:ext cx="885774" cy="39719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Plan validé</a:t>
            </a:r>
          </a:p>
        </p:txBody>
      </p:sp>
      <p:sp>
        <p:nvSpPr>
          <p:cNvPr id="15" name="Flèche : gauche 23">
            <a:extLst>
              <a:ext uri="{FF2B5EF4-FFF2-40B4-BE49-F238E27FC236}">
                <a16:creationId xmlns:a16="http://schemas.microsoft.com/office/drawing/2014/main" id="{816E755B-6DC4-4EE0-918C-131EAEB5F9D5}"/>
              </a:ext>
            </a:extLst>
          </p:cNvPr>
          <p:cNvSpPr/>
          <p:nvPr/>
        </p:nvSpPr>
        <p:spPr>
          <a:xfrm>
            <a:off x="2578448" y="5322153"/>
            <a:ext cx="7938930" cy="792479"/>
          </a:xfrm>
          <a:prstGeom prst="lef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Injection du nouveau plan dans l’ERP</a:t>
            </a:r>
          </a:p>
        </p:txBody>
      </p:sp>
      <p:sp>
        <p:nvSpPr>
          <p:cNvPr id="16" name="Flèche : droite 40">
            <a:extLst>
              <a:ext uri="{FF2B5EF4-FFF2-40B4-BE49-F238E27FC236}">
                <a16:creationId xmlns:a16="http://schemas.microsoft.com/office/drawing/2014/main" id="{0E52C258-A685-468F-BD45-336061079F35}"/>
              </a:ext>
            </a:extLst>
          </p:cNvPr>
          <p:cNvSpPr/>
          <p:nvPr/>
        </p:nvSpPr>
        <p:spPr>
          <a:xfrm>
            <a:off x="2946599" y="3825950"/>
            <a:ext cx="2520000" cy="487680"/>
          </a:xfrm>
          <a:prstGeom prst="rightArrow">
            <a:avLst/>
          </a:prstGeom>
          <a:gradFill flip="none" rotWithShape="1">
            <a:gsLst>
              <a:gs pos="0">
                <a:srgbClr val="333333">
                  <a:tint val="66000"/>
                  <a:satMod val="160000"/>
                </a:srgbClr>
              </a:gs>
              <a:gs pos="50000">
                <a:srgbClr val="333333">
                  <a:tint val="44500"/>
                  <a:satMod val="160000"/>
                </a:srgbClr>
              </a:gs>
              <a:gs pos="100000">
                <a:srgbClr val="3333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333333"/>
                </a:solidFill>
              </a:rPr>
              <a:t>Mini </a:t>
            </a:r>
            <a:r>
              <a:rPr lang="fr-FR" sz="1400" b="1">
                <a:solidFill>
                  <a:srgbClr val="333333"/>
                </a:solidFill>
              </a:rPr>
              <a:t>/ Mult</a:t>
            </a:r>
            <a:r>
              <a:rPr lang="fr-FR" sz="1400" b="1" dirty="0">
                <a:solidFill>
                  <a:srgbClr val="333333"/>
                </a:solidFill>
              </a:rPr>
              <a:t> / Max Lot, Sécu</a:t>
            </a:r>
          </a:p>
        </p:txBody>
      </p:sp>
      <p:sp>
        <p:nvSpPr>
          <p:cNvPr id="17" name="Flèche : droite 41">
            <a:extLst>
              <a:ext uri="{FF2B5EF4-FFF2-40B4-BE49-F238E27FC236}">
                <a16:creationId xmlns:a16="http://schemas.microsoft.com/office/drawing/2014/main" id="{45D4CD91-936F-4B81-8A9F-6AA4E7085E3B}"/>
              </a:ext>
            </a:extLst>
          </p:cNvPr>
          <p:cNvSpPr/>
          <p:nvPr/>
        </p:nvSpPr>
        <p:spPr>
          <a:xfrm>
            <a:off x="7595303" y="1501376"/>
            <a:ext cx="3054056" cy="540000"/>
          </a:xfrm>
          <a:prstGeom prst="rightArrow">
            <a:avLst/>
          </a:prstGeom>
          <a:gradFill flip="none" rotWithShape="1">
            <a:gsLst>
              <a:gs pos="0">
                <a:srgbClr val="333333">
                  <a:tint val="66000"/>
                  <a:satMod val="160000"/>
                </a:srgbClr>
              </a:gs>
              <a:gs pos="50000">
                <a:srgbClr val="333333">
                  <a:tint val="44500"/>
                  <a:satMod val="160000"/>
                </a:srgbClr>
              </a:gs>
              <a:gs pos="100000">
                <a:srgbClr val="3333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333333"/>
                </a:solidFill>
              </a:rPr>
              <a:t>Travail de planification</a:t>
            </a:r>
          </a:p>
        </p:txBody>
      </p:sp>
      <p:sp>
        <p:nvSpPr>
          <p:cNvPr id="18" name="Flèche : droite 42">
            <a:extLst>
              <a:ext uri="{FF2B5EF4-FFF2-40B4-BE49-F238E27FC236}">
                <a16:creationId xmlns:a16="http://schemas.microsoft.com/office/drawing/2014/main" id="{1B28214F-3EDA-45E9-93F6-78B969A34C42}"/>
              </a:ext>
            </a:extLst>
          </p:cNvPr>
          <p:cNvSpPr/>
          <p:nvPr/>
        </p:nvSpPr>
        <p:spPr>
          <a:xfrm>
            <a:off x="2946599" y="4182907"/>
            <a:ext cx="2520000" cy="487680"/>
          </a:xfrm>
          <a:prstGeom prst="rightArrow">
            <a:avLst/>
          </a:prstGeom>
          <a:gradFill flip="none" rotWithShape="1">
            <a:gsLst>
              <a:gs pos="0">
                <a:srgbClr val="333333">
                  <a:tint val="66000"/>
                  <a:satMod val="160000"/>
                </a:srgbClr>
              </a:gs>
              <a:gs pos="50000">
                <a:srgbClr val="333333">
                  <a:tint val="44500"/>
                  <a:satMod val="160000"/>
                </a:srgbClr>
              </a:gs>
              <a:gs pos="100000">
                <a:srgbClr val="3333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333333"/>
                </a:solidFill>
              </a:rPr>
              <a:t>Délais fournisseurs</a:t>
            </a:r>
          </a:p>
        </p:txBody>
      </p:sp>
    </p:spTree>
    <p:extLst>
      <p:ext uri="{BB962C8B-B14F-4D97-AF65-F5344CB8AC3E}">
        <p14:creationId xmlns:p14="http://schemas.microsoft.com/office/powerpoint/2010/main" val="2106910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F3AD5-F55B-4699-8A0F-8D8A422ED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Typical Civil Electronic Environment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1023E0A-F098-4BBC-8FFD-124DCCFD9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1513" y="1874543"/>
            <a:ext cx="3477817" cy="209772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000" b="1" dirty="0"/>
              <a:t>The Planning Model</a:t>
            </a:r>
          </a:p>
          <a:p>
            <a:r>
              <a:rPr lang="en-GB" sz="2000" dirty="0"/>
              <a:t>29,000 Active Products</a:t>
            </a:r>
          </a:p>
          <a:p>
            <a:r>
              <a:rPr lang="en-GB" sz="2000" dirty="0"/>
              <a:t>187,000 BOM Items</a:t>
            </a:r>
          </a:p>
          <a:p>
            <a:r>
              <a:rPr lang="en-GB" sz="2000" dirty="0"/>
              <a:t>138 Manufacturing Processes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D82038-2C0F-4940-A1A9-25D1F13DA742}"/>
              </a:ext>
            </a:extLst>
          </p:cNvPr>
          <p:cNvSpPr/>
          <p:nvPr/>
        </p:nvSpPr>
        <p:spPr>
          <a:xfrm>
            <a:off x="136800" y="5374668"/>
            <a:ext cx="2330320" cy="1085105"/>
          </a:xfrm>
          <a:prstGeom prst="rect">
            <a:avLst/>
          </a:prstGeom>
          <a:solidFill>
            <a:srgbClr val="00669E"/>
          </a:solidFill>
          <a:ln>
            <a:solidFill>
              <a:srgbClr val="00669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200"/>
              </a:spcAft>
            </a:pPr>
            <a:r>
              <a:rPr lang="en-GB" b="1" u="sng" dirty="0">
                <a:latin typeface="Segoe UI" panose="020B0502040204020203" pitchFamily="34" charset="0"/>
                <a:cs typeface="Segoe UI" panose="020B0502040204020203" pitchFamily="34" charset="0"/>
              </a:rPr>
              <a:t>Routings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Alternate Resources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Effectivity dates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D64F45C-45C0-4082-8227-9B54D16FB6F4}"/>
              </a:ext>
            </a:extLst>
          </p:cNvPr>
          <p:cNvSpPr/>
          <p:nvPr/>
        </p:nvSpPr>
        <p:spPr>
          <a:xfrm>
            <a:off x="135794" y="1491747"/>
            <a:ext cx="1647812" cy="3485991"/>
          </a:xfrm>
          <a:prstGeom prst="round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18000"/>
              </a:spcAft>
            </a:pPr>
            <a:r>
              <a:rPr lang="fr-FR" dirty="0"/>
              <a:t>Components</a:t>
            </a:r>
          </a:p>
          <a:p>
            <a:pPr algn="ctr">
              <a:lnSpc>
                <a:spcPct val="90000"/>
              </a:lnSpc>
            </a:pPr>
            <a:r>
              <a:rPr lang="fr-FR" dirty="0" err="1"/>
              <a:t>Available</a:t>
            </a:r>
            <a:endParaRPr lang="fr-FR" dirty="0"/>
          </a:p>
          <a:p>
            <a:pPr algn="ctr">
              <a:lnSpc>
                <a:spcPct val="90000"/>
              </a:lnSpc>
            </a:pPr>
            <a:r>
              <a:rPr lang="fr-FR" dirty="0"/>
              <a:t>Stock</a:t>
            </a:r>
          </a:p>
        </p:txBody>
      </p:sp>
      <p:sp>
        <p:nvSpPr>
          <p:cNvPr id="39" name="Triangle isocèle 34">
            <a:extLst>
              <a:ext uri="{FF2B5EF4-FFF2-40B4-BE49-F238E27FC236}">
                <a16:creationId xmlns:a16="http://schemas.microsoft.com/office/drawing/2014/main" id="{71443B93-58A5-4362-BAE8-B345D14F461A}"/>
              </a:ext>
            </a:extLst>
          </p:cNvPr>
          <p:cNvSpPr/>
          <p:nvPr/>
        </p:nvSpPr>
        <p:spPr>
          <a:xfrm flipV="1">
            <a:off x="721204" y="2224204"/>
            <a:ext cx="432000" cy="360000"/>
          </a:xfrm>
          <a:prstGeom prst="triangl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40" name="Triangle isocèle 34">
            <a:extLst>
              <a:ext uri="{FF2B5EF4-FFF2-40B4-BE49-F238E27FC236}">
                <a16:creationId xmlns:a16="http://schemas.microsoft.com/office/drawing/2014/main" id="{6B02B3BF-633F-499C-BF2F-71019A9D10AB}"/>
              </a:ext>
            </a:extLst>
          </p:cNvPr>
          <p:cNvSpPr/>
          <p:nvPr/>
        </p:nvSpPr>
        <p:spPr>
          <a:xfrm flipV="1">
            <a:off x="711860" y="2678744"/>
            <a:ext cx="432000" cy="360000"/>
          </a:xfrm>
          <a:prstGeom prst="triangl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41" name="Triangle isocèle 34">
            <a:extLst>
              <a:ext uri="{FF2B5EF4-FFF2-40B4-BE49-F238E27FC236}">
                <a16:creationId xmlns:a16="http://schemas.microsoft.com/office/drawing/2014/main" id="{476746FA-EE0F-4208-A07D-59B30D530D00}"/>
              </a:ext>
            </a:extLst>
          </p:cNvPr>
          <p:cNvSpPr/>
          <p:nvPr/>
        </p:nvSpPr>
        <p:spPr>
          <a:xfrm flipV="1">
            <a:off x="718121" y="3143585"/>
            <a:ext cx="432000" cy="360000"/>
          </a:xfrm>
          <a:prstGeom prst="triangl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42" name="Triangle isocèle 34">
            <a:extLst>
              <a:ext uri="{FF2B5EF4-FFF2-40B4-BE49-F238E27FC236}">
                <a16:creationId xmlns:a16="http://schemas.microsoft.com/office/drawing/2014/main" id="{4137603D-A722-46D9-9582-36062D5882D2}"/>
              </a:ext>
            </a:extLst>
          </p:cNvPr>
          <p:cNvSpPr/>
          <p:nvPr/>
        </p:nvSpPr>
        <p:spPr>
          <a:xfrm flipV="1">
            <a:off x="716100" y="3612269"/>
            <a:ext cx="432000" cy="360000"/>
          </a:xfrm>
          <a:prstGeom prst="triangle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77480D8-C2B0-4DC9-A199-4536056E844E}"/>
              </a:ext>
            </a:extLst>
          </p:cNvPr>
          <p:cNvSpPr/>
          <p:nvPr/>
        </p:nvSpPr>
        <p:spPr>
          <a:xfrm>
            <a:off x="2114943" y="2061699"/>
            <a:ext cx="1116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Component</a:t>
            </a:r>
          </a:p>
          <a:p>
            <a:pPr algn="ctr">
              <a:lnSpc>
                <a:spcPct val="90000"/>
              </a:lnSpc>
            </a:pPr>
            <a:r>
              <a:rPr lang="fr-FR" sz="1400" dirty="0" err="1"/>
              <a:t>Preparation</a:t>
            </a:r>
            <a:endParaRPr lang="fr-FR" sz="1400" dirty="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545F992-1C5C-4404-A2BF-6CB02214E80A}"/>
              </a:ext>
            </a:extLst>
          </p:cNvPr>
          <p:cNvSpPr/>
          <p:nvPr/>
        </p:nvSpPr>
        <p:spPr>
          <a:xfrm>
            <a:off x="2115017" y="2875902"/>
            <a:ext cx="1116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Component</a:t>
            </a:r>
          </a:p>
          <a:p>
            <a:pPr algn="ctr">
              <a:lnSpc>
                <a:spcPct val="90000"/>
              </a:lnSpc>
            </a:pPr>
            <a:r>
              <a:rPr lang="fr-FR" sz="1400" dirty="0" err="1"/>
              <a:t>Preparation</a:t>
            </a:r>
            <a:endParaRPr lang="fr-FR" sz="1400" dirty="0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0E43016A-E266-45F4-ACDE-6AC552E6536B}"/>
              </a:ext>
            </a:extLst>
          </p:cNvPr>
          <p:cNvSpPr/>
          <p:nvPr/>
        </p:nvSpPr>
        <p:spPr>
          <a:xfrm>
            <a:off x="2114943" y="3667162"/>
            <a:ext cx="1116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Component</a:t>
            </a:r>
          </a:p>
          <a:p>
            <a:pPr algn="ctr">
              <a:lnSpc>
                <a:spcPct val="90000"/>
              </a:lnSpc>
            </a:pPr>
            <a:r>
              <a:rPr lang="fr-FR" sz="1400" dirty="0" err="1"/>
              <a:t>Preparation</a:t>
            </a:r>
            <a:endParaRPr lang="fr-FR" sz="1400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19C62DE-5C03-42CD-8CAC-ABC1BA556570}"/>
              </a:ext>
            </a:extLst>
          </p:cNvPr>
          <p:cNvSpPr/>
          <p:nvPr/>
        </p:nvSpPr>
        <p:spPr>
          <a:xfrm>
            <a:off x="3723953" y="2945417"/>
            <a:ext cx="1116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 err="1"/>
              <a:t>CELL</a:t>
            </a:r>
            <a:endParaRPr lang="fr-FR" sz="1400" dirty="0"/>
          </a:p>
          <a:p>
            <a:pPr algn="ctr">
              <a:lnSpc>
                <a:spcPct val="90000"/>
              </a:lnSpc>
            </a:pPr>
            <a:r>
              <a:rPr lang="fr-FR" sz="1400" dirty="0" err="1"/>
              <a:t>Assembly</a:t>
            </a:r>
            <a:endParaRPr lang="fr-FR" sz="1400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A184751-32DB-40DE-9CEE-5C30525DA4B0}"/>
              </a:ext>
            </a:extLst>
          </p:cNvPr>
          <p:cNvSpPr/>
          <p:nvPr/>
        </p:nvSpPr>
        <p:spPr>
          <a:xfrm>
            <a:off x="5122225" y="3475353"/>
            <a:ext cx="1116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 err="1"/>
              <a:t>CELL</a:t>
            </a:r>
            <a:endParaRPr lang="fr-FR" sz="1400" dirty="0"/>
          </a:p>
          <a:p>
            <a:pPr algn="ctr">
              <a:lnSpc>
                <a:spcPct val="90000"/>
              </a:lnSpc>
            </a:pPr>
            <a:r>
              <a:rPr lang="fr-FR" sz="1400" dirty="0" err="1"/>
              <a:t>FINISHING</a:t>
            </a:r>
            <a:endParaRPr lang="fr-FR" sz="1400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E10B35C-7AFE-4281-A2CD-DFC9A024DB81}"/>
              </a:ext>
            </a:extLst>
          </p:cNvPr>
          <p:cNvSpPr/>
          <p:nvPr/>
        </p:nvSpPr>
        <p:spPr>
          <a:xfrm>
            <a:off x="10690662" y="5559274"/>
            <a:ext cx="1404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 err="1"/>
              <a:t>CONSIGNMENT</a:t>
            </a:r>
            <a:endParaRPr lang="fr-FR" sz="1400" dirty="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8C406AEA-2CB2-4C92-9771-F25FBB25BBAA}"/>
              </a:ext>
            </a:extLst>
          </p:cNvPr>
          <p:cNvSpPr/>
          <p:nvPr/>
        </p:nvSpPr>
        <p:spPr>
          <a:xfrm>
            <a:off x="6530394" y="3965459"/>
            <a:ext cx="1116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 err="1"/>
              <a:t>Connectors</a:t>
            </a:r>
            <a:endParaRPr lang="fr-FR" sz="1400" dirty="0"/>
          </a:p>
          <a:p>
            <a:pPr algn="ctr">
              <a:lnSpc>
                <a:spcPct val="90000"/>
              </a:lnSpc>
            </a:pPr>
            <a:r>
              <a:rPr lang="fr-FR" sz="1400" dirty="0" err="1"/>
              <a:t>Assembly</a:t>
            </a:r>
            <a:endParaRPr lang="fr-FR" sz="1400" dirty="0"/>
          </a:p>
          <a:p>
            <a:pPr algn="ctr">
              <a:lnSpc>
                <a:spcPct val="90000"/>
              </a:lnSpc>
            </a:pPr>
            <a:r>
              <a:rPr lang="fr-FR" sz="1400" dirty="0"/>
              <a:t>(</a:t>
            </a:r>
            <a:r>
              <a:rPr lang="fr-FR" sz="1400" dirty="0" err="1"/>
              <a:t>CNX</a:t>
            </a:r>
            <a:r>
              <a:rPr lang="fr-FR" sz="1400" dirty="0"/>
              <a:t>)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B5CEE9CD-4C90-4ACA-9C67-D23AB0A9D203}"/>
              </a:ext>
            </a:extLst>
          </p:cNvPr>
          <p:cNvSpPr/>
          <p:nvPr/>
        </p:nvSpPr>
        <p:spPr>
          <a:xfrm>
            <a:off x="7924290" y="4504613"/>
            <a:ext cx="1116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BATTERY </a:t>
            </a:r>
            <a:r>
              <a:rPr lang="fr-FR" sz="1400" dirty="0" err="1"/>
              <a:t>Assembly</a:t>
            </a:r>
            <a:r>
              <a:rPr lang="fr-FR" sz="1400" dirty="0"/>
              <a:t> 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C22FAC55-11E9-4674-B7FD-E91EF3F40900}"/>
              </a:ext>
            </a:extLst>
          </p:cNvPr>
          <p:cNvSpPr/>
          <p:nvPr/>
        </p:nvSpPr>
        <p:spPr>
          <a:xfrm>
            <a:off x="9304859" y="5015605"/>
            <a:ext cx="1116000" cy="682197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SHIPPING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DFEC872-A42B-4BC9-A264-3067AC7C2499}"/>
              </a:ext>
            </a:extLst>
          </p:cNvPr>
          <p:cNvCxnSpPr>
            <a:stCxn id="38" idx="3"/>
          </p:cNvCxnSpPr>
          <p:nvPr/>
        </p:nvCxnSpPr>
        <p:spPr>
          <a:xfrm>
            <a:off x="1783606" y="3234742"/>
            <a:ext cx="33133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06E2AE54-20D8-4DC0-AAE8-899773E22DE0}"/>
              </a:ext>
            </a:extLst>
          </p:cNvPr>
          <p:cNvCxnSpPr>
            <a:stCxn id="43" idx="3"/>
            <a:endCxn id="46" idx="1"/>
          </p:cNvCxnSpPr>
          <p:nvPr/>
        </p:nvCxnSpPr>
        <p:spPr>
          <a:xfrm>
            <a:off x="3230943" y="2402798"/>
            <a:ext cx="493010" cy="88371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0CFA7D3F-3720-4279-911B-6C2E8D22ACFD}"/>
              </a:ext>
            </a:extLst>
          </p:cNvPr>
          <p:cNvCxnSpPr>
            <a:stCxn id="46" idx="3"/>
            <a:endCxn id="47" idx="1"/>
          </p:cNvCxnSpPr>
          <p:nvPr/>
        </p:nvCxnSpPr>
        <p:spPr>
          <a:xfrm>
            <a:off x="4839953" y="3286516"/>
            <a:ext cx="282272" cy="529936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DEB54E9B-87F2-4E7F-818F-1DAE58ED11E0}"/>
              </a:ext>
            </a:extLst>
          </p:cNvPr>
          <p:cNvCxnSpPr>
            <a:stCxn id="47" idx="3"/>
            <a:endCxn id="49" idx="1"/>
          </p:cNvCxnSpPr>
          <p:nvPr/>
        </p:nvCxnSpPr>
        <p:spPr>
          <a:xfrm>
            <a:off x="6238225" y="3816452"/>
            <a:ext cx="292169" cy="490106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7CE73383-0587-4DC0-8EF0-0F24F0355A34}"/>
              </a:ext>
            </a:extLst>
          </p:cNvPr>
          <p:cNvCxnSpPr>
            <a:stCxn id="49" idx="3"/>
            <a:endCxn id="50" idx="1"/>
          </p:cNvCxnSpPr>
          <p:nvPr/>
        </p:nvCxnSpPr>
        <p:spPr>
          <a:xfrm>
            <a:off x="7646394" y="4306558"/>
            <a:ext cx="277896" cy="539154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2C8C0DD4-D171-458D-B5C0-7AD9A31B56B2}"/>
              </a:ext>
            </a:extLst>
          </p:cNvPr>
          <p:cNvCxnSpPr>
            <a:stCxn id="50" idx="3"/>
            <a:endCxn id="51" idx="1"/>
          </p:cNvCxnSpPr>
          <p:nvPr/>
        </p:nvCxnSpPr>
        <p:spPr>
          <a:xfrm>
            <a:off x="9040290" y="4845712"/>
            <a:ext cx="264569" cy="510992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681EF1A-05C0-4C9F-B6B8-B95D130DC5A9}"/>
              </a:ext>
            </a:extLst>
          </p:cNvPr>
          <p:cNvCxnSpPr>
            <a:stCxn id="51" idx="3"/>
            <a:endCxn id="48" idx="1"/>
          </p:cNvCxnSpPr>
          <p:nvPr/>
        </p:nvCxnSpPr>
        <p:spPr>
          <a:xfrm>
            <a:off x="10420859" y="5356704"/>
            <a:ext cx="269803" cy="543669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21">
            <a:extLst>
              <a:ext uri="{FF2B5EF4-FFF2-40B4-BE49-F238E27FC236}">
                <a16:creationId xmlns:a16="http://schemas.microsoft.com/office/drawing/2014/main" id="{5C8CA8DA-EF92-4DF1-A38C-1A3E385102CD}"/>
              </a:ext>
            </a:extLst>
          </p:cNvPr>
          <p:cNvSpPr txBox="1"/>
          <p:nvPr/>
        </p:nvSpPr>
        <p:spPr>
          <a:xfrm>
            <a:off x="5130328" y="5999832"/>
            <a:ext cx="38819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  <a:spcAft>
                <a:spcPts val="600"/>
              </a:spcAft>
              <a:buClr>
                <a:srgbClr val="0076B8"/>
              </a:buClr>
            </a:pPr>
            <a:r>
              <a:rPr lang="en-GB" sz="2400" b="1" dirty="0">
                <a:solidFill>
                  <a:srgbClr val="545454"/>
                </a:solidFill>
                <a:latin typeface="Trebuchet MS" panose="020B0603020202020204" pitchFamily="34" charset="0"/>
              </a:rPr>
              <a:t>Independent Demand 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9041A8B-7900-492A-900B-210B48C9FDC5}"/>
              </a:ext>
            </a:extLst>
          </p:cNvPr>
          <p:cNvCxnSpPr>
            <a:cxnSpLocks/>
          </p:cNvCxnSpPr>
          <p:nvPr/>
        </p:nvCxnSpPr>
        <p:spPr>
          <a:xfrm>
            <a:off x="3231017" y="3292417"/>
            <a:ext cx="492936" cy="0"/>
          </a:xfrm>
          <a:prstGeom prst="line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080B9D74-BBA2-4299-A8F4-06638DC51674}"/>
              </a:ext>
            </a:extLst>
          </p:cNvPr>
          <p:cNvCxnSpPr>
            <a:stCxn id="43" idx="3"/>
            <a:endCxn id="45" idx="3"/>
          </p:cNvCxnSpPr>
          <p:nvPr/>
        </p:nvCxnSpPr>
        <p:spPr>
          <a:xfrm>
            <a:off x="3230943" y="2402798"/>
            <a:ext cx="12700" cy="1605463"/>
          </a:xfrm>
          <a:prstGeom prst="bentConnector3">
            <a:avLst>
              <a:gd name="adj1" fmla="val 1948457"/>
            </a:avLst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486DF624-5519-4FFA-93D2-8C3BE6191A32}"/>
              </a:ext>
            </a:extLst>
          </p:cNvPr>
          <p:cNvCxnSpPr>
            <a:endCxn id="50" idx="0"/>
          </p:cNvCxnSpPr>
          <p:nvPr/>
        </p:nvCxnSpPr>
        <p:spPr>
          <a:xfrm>
            <a:off x="1783606" y="1874543"/>
            <a:ext cx="6698684" cy="263007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71DA4C0-46BB-47B2-BFC0-BFC684D4B865}"/>
              </a:ext>
            </a:extLst>
          </p:cNvPr>
          <p:cNvCxnSpPr>
            <a:endCxn id="47" idx="0"/>
          </p:cNvCxnSpPr>
          <p:nvPr/>
        </p:nvCxnSpPr>
        <p:spPr>
          <a:xfrm flipH="1">
            <a:off x="5680225" y="1874543"/>
            <a:ext cx="0" cy="16008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F92A8DC3-B541-434C-88DA-FC5A9BA0737B}"/>
              </a:ext>
            </a:extLst>
          </p:cNvPr>
          <p:cNvCxnSpPr>
            <a:stCxn id="59" idx="3"/>
            <a:endCxn id="48" idx="2"/>
          </p:cNvCxnSpPr>
          <p:nvPr/>
        </p:nvCxnSpPr>
        <p:spPr>
          <a:xfrm>
            <a:off x="9012237" y="6230665"/>
            <a:ext cx="2380425" cy="10806"/>
          </a:xfrm>
          <a:prstGeom prst="bentConnector4">
            <a:avLst>
              <a:gd name="adj1" fmla="val 35255"/>
              <a:gd name="adj2" fmla="val 221549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4D45425-BDBD-404C-B394-974C09B846F6}"/>
              </a:ext>
            </a:extLst>
          </p:cNvPr>
          <p:cNvCxnSpPr>
            <a:stCxn id="47" idx="2"/>
          </p:cNvCxnSpPr>
          <p:nvPr/>
        </p:nvCxnSpPr>
        <p:spPr>
          <a:xfrm>
            <a:off x="5680225" y="4157550"/>
            <a:ext cx="0" cy="1842282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EF57714-9E6F-41AD-8A01-3F324BC6F27E}"/>
              </a:ext>
            </a:extLst>
          </p:cNvPr>
          <p:cNvCxnSpPr>
            <a:cxnSpLocks/>
            <a:stCxn id="49" idx="2"/>
            <a:endCxn id="59" idx="0"/>
          </p:cNvCxnSpPr>
          <p:nvPr/>
        </p:nvCxnSpPr>
        <p:spPr>
          <a:xfrm flipH="1">
            <a:off x="7071283" y="4647656"/>
            <a:ext cx="0" cy="1352176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8AA2787-1D8D-4A19-8A3A-A8FC205EFDA4}"/>
              </a:ext>
            </a:extLst>
          </p:cNvPr>
          <p:cNvCxnSpPr>
            <a:stCxn id="50" idx="2"/>
          </p:cNvCxnSpPr>
          <p:nvPr/>
        </p:nvCxnSpPr>
        <p:spPr>
          <a:xfrm>
            <a:off x="8482290" y="5186810"/>
            <a:ext cx="0" cy="813022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901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2A187-3B12-447C-880C-0929884DE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modèle de production</a:t>
            </a:r>
            <a:endParaRPr lang="en-GB" b="0" dirty="0"/>
          </a:p>
        </p:txBody>
      </p:sp>
      <p:sp>
        <p:nvSpPr>
          <p:cNvPr id="14" name="Rectangle : coins arrondis 2">
            <a:extLst>
              <a:ext uri="{FF2B5EF4-FFF2-40B4-BE49-F238E27FC236}">
                <a16:creationId xmlns:a16="http://schemas.microsoft.com/office/drawing/2014/main" id="{5DC2DC53-A79C-48C0-868E-159AD252F441}"/>
              </a:ext>
            </a:extLst>
          </p:cNvPr>
          <p:cNvSpPr/>
          <p:nvPr/>
        </p:nvSpPr>
        <p:spPr>
          <a:xfrm>
            <a:off x="986496" y="2295150"/>
            <a:ext cx="2463739" cy="2418893"/>
          </a:xfrm>
          <a:prstGeom prst="roundRect">
            <a:avLst>
              <a:gd name="adj" fmla="val 6343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0000"/>
                </a:solidFill>
              </a:rPr>
              <a:t>Chimie</a:t>
            </a:r>
          </a:p>
        </p:txBody>
      </p:sp>
      <p:sp>
        <p:nvSpPr>
          <p:cNvPr id="15" name="Rectangle : coins arrondis 5">
            <a:extLst>
              <a:ext uri="{FF2B5EF4-FFF2-40B4-BE49-F238E27FC236}">
                <a16:creationId xmlns:a16="http://schemas.microsoft.com/office/drawing/2014/main" id="{A4B97AEA-E91D-4A35-8463-9F41F2326E84}"/>
              </a:ext>
            </a:extLst>
          </p:cNvPr>
          <p:cNvSpPr/>
          <p:nvPr/>
        </p:nvSpPr>
        <p:spPr>
          <a:xfrm>
            <a:off x="3999958" y="2295150"/>
            <a:ext cx="2232805" cy="2418893"/>
          </a:xfrm>
          <a:prstGeom prst="roundRect">
            <a:avLst>
              <a:gd name="adj" fmla="val 6343"/>
            </a:avLst>
          </a:prstGeom>
          <a:solidFill>
            <a:srgbClr val="DBEE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0000"/>
                </a:solidFill>
              </a:rPr>
              <a:t>Eléments</a:t>
            </a:r>
          </a:p>
        </p:txBody>
      </p:sp>
      <p:sp>
        <p:nvSpPr>
          <p:cNvPr id="16" name="Rectangle : coins arrondis 6">
            <a:extLst>
              <a:ext uri="{FF2B5EF4-FFF2-40B4-BE49-F238E27FC236}">
                <a16:creationId xmlns:a16="http://schemas.microsoft.com/office/drawing/2014/main" id="{39C35414-5144-4D23-86C2-8B745A443F83}"/>
              </a:ext>
            </a:extLst>
          </p:cNvPr>
          <p:cNvSpPr/>
          <p:nvPr/>
        </p:nvSpPr>
        <p:spPr>
          <a:xfrm>
            <a:off x="6782486" y="2295150"/>
            <a:ext cx="2113066" cy="2418893"/>
          </a:xfrm>
          <a:prstGeom prst="roundRect">
            <a:avLst>
              <a:gd name="adj" fmla="val 6343"/>
            </a:avLst>
          </a:prstGeom>
          <a:solidFill>
            <a:srgbClr val="FDEA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0000"/>
                </a:solidFill>
              </a:rPr>
              <a:t>Formation électrique</a:t>
            </a:r>
          </a:p>
          <a:p>
            <a:pPr algn="ctr"/>
            <a:endParaRPr lang="fr-FR" dirty="0">
              <a:solidFill>
                <a:srgbClr val="000000"/>
              </a:solidFill>
            </a:endParaRPr>
          </a:p>
          <a:p>
            <a:pPr algn="ctr"/>
            <a:r>
              <a:rPr lang="fr-FR" dirty="0">
                <a:solidFill>
                  <a:srgbClr val="000000"/>
                </a:solidFill>
              </a:rPr>
              <a:t>Repos technique</a:t>
            </a:r>
          </a:p>
        </p:txBody>
      </p:sp>
      <p:sp>
        <p:nvSpPr>
          <p:cNvPr id="17" name="Rectangle : coins arrondis 7">
            <a:extLst>
              <a:ext uri="{FF2B5EF4-FFF2-40B4-BE49-F238E27FC236}">
                <a16:creationId xmlns:a16="http://schemas.microsoft.com/office/drawing/2014/main" id="{08673779-892E-4A6D-81DD-959287E424C6}"/>
              </a:ext>
            </a:extLst>
          </p:cNvPr>
          <p:cNvSpPr/>
          <p:nvPr/>
        </p:nvSpPr>
        <p:spPr>
          <a:xfrm>
            <a:off x="9445273" y="2295150"/>
            <a:ext cx="2280733" cy="2418893"/>
          </a:xfrm>
          <a:prstGeom prst="roundRect">
            <a:avLst>
              <a:gd name="adj" fmla="val 6343"/>
            </a:avLst>
          </a:prstGeom>
          <a:solidFill>
            <a:srgbClr val="EBF1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0000"/>
                </a:solidFill>
              </a:rPr>
              <a:t>Batteries</a:t>
            </a:r>
          </a:p>
        </p:txBody>
      </p:sp>
      <p:sp>
        <p:nvSpPr>
          <p:cNvPr id="18" name="Flèche : droite 8">
            <a:extLst>
              <a:ext uri="{FF2B5EF4-FFF2-40B4-BE49-F238E27FC236}">
                <a16:creationId xmlns:a16="http://schemas.microsoft.com/office/drawing/2014/main" id="{A992C810-22C0-4380-A3C1-C042C694D94A}"/>
              </a:ext>
            </a:extLst>
          </p:cNvPr>
          <p:cNvSpPr/>
          <p:nvPr/>
        </p:nvSpPr>
        <p:spPr>
          <a:xfrm>
            <a:off x="3506940" y="3293402"/>
            <a:ext cx="436313" cy="422388"/>
          </a:xfrm>
          <a:prstGeom prst="rightArrow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18000"/>
              </a:spcAft>
            </a:pPr>
            <a:endParaRPr lang="fr-FR"/>
          </a:p>
        </p:txBody>
      </p:sp>
      <p:sp>
        <p:nvSpPr>
          <p:cNvPr id="19" name="Flèche : droite 9">
            <a:extLst>
              <a:ext uri="{FF2B5EF4-FFF2-40B4-BE49-F238E27FC236}">
                <a16:creationId xmlns:a16="http://schemas.microsoft.com/office/drawing/2014/main" id="{162358E2-A00D-4F8F-8E89-933E7186ACE8}"/>
              </a:ext>
            </a:extLst>
          </p:cNvPr>
          <p:cNvSpPr/>
          <p:nvPr/>
        </p:nvSpPr>
        <p:spPr>
          <a:xfrm>
            <a:off x="6289468" y="3293402"/>
            <a:ext cx="436313" cy="422388"/>
          </a:xfrm>
          <a:prstGeom prst="rightArrow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18000"/>
              </a:spcAft>
            </a:pPr>
            <a:endParaRPr lang="fr-FR"/>
          </a:p>
        </p:txBody>
      </p:sp>
      <p:sp>
        <p:nvSpPr>
          <p:cNvPr id="20" name="Flèche : droite 10">
            <a:extLst>
              <a:ext uri="{FF2B5EF4-FFF2-40B4-BE49-F238E27FC236}">
                <a16:creationId xmlns:a16="http://schemas.microsoft.com/office/drawing/2014/main" id="{4F17D583-1E91-4591-AF6B-D0E9C5F18BC0}"/>
              </a:ext>
            </a:extLst>
          </p:cNvPr>
          <p:cNvSpPr/>
          <p:nvPr/>
        </p:nvSpPr>
        <p:spPr>
          <a:xfrm>
            <a:off x="8952257" y="3293402"/>
            <a:ext cx="436313" cy="422388"/>
          </a:xfrm>
          <a:prstGeom prst="rightArrow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18000"/>
              </a:spcAft>
            </a:pPr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19C19B-553A-4264-9395-60E8CAA6D06E}"/>
              </a:ext>
            </a:extLst>
          </p:cNvPr>
          <p:cNvSpPr/>
          <p:nvPr/>
        </p:nvSpPr>
        <p:spPr>
          <a:xfrm>
            <a:off x="7811682" y="4856085"/>
            <a:ext cx="3153776" cy="1798078"/>
          </a:xfrm>
          <a:prstGeom prst="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669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200"/>
              </a:spcAft>
            </a:pPr>
            <a:r>
              <a:rPr lang="en-GB" b="1" u="sng" dirty="0">
                <a:latin typeface="Segoe UI" panose="020B0502040204020203" pitchFamily="34" charset="0"/>
                <a:cs typeface="Segoe UI" panose="020B0502040204020203" pitchFamily="34" charset="0"/>
              </a:rPr>
              <a:t>Resources &amp; </a:t>
            </a:r>
            <a:r>
              <a:rPr lang="en-GB" b="1" u="sng" dirty="0" err="1">
                <a:latin typeface="Segoe UI" panose="020B0502040204020203" pitchFamily="34" charset="0"/>
                <a:cs typeface="Segoe UI" panose="020B0502040204020203" pitchFamily="34" charset="0"/>
              </a:rPr>
              <a:t>Constraintes</a:t>
            </a:r>
            <a:endParaRPr lang="en-GB" b="1" u="sng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Ligne</a:t>
            </a: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 de prod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Outillages</a:t>
            </a:r>
            <a:endParaRPr lang="en-GB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Main d’oeuvre</a:t>
            </a:r>
          </a:p>
          <a:p>
            <a:pPr marL="180000" lvl="1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6EEFB4-495A-4567-B3A3-3AF82E1B14F3}"/>
              </a:ext>
            </a:extLst>
          </p:cNvPr>
          <p:cNvSpPr/>
          <p:nvPr/>
        </p:nvSpPr>
        <p:spPr>
          <a:xfrm>
            <a:off x="986496" y="1552431"/>
            <a:ext cx="3371365" cy="440487"/>
          </a:xfrm>
          <a:prstGeom prst="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669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29,000 Produits actifs tous niveaux</a:t>
            </a:r>
          </a:p>
        </p:txBody>
      </p:sp>
    </p:spTree>
    <p:extLst>
      <p:ext uri="{BB962C8B-B14F-4D97-AF65-F5344CB8AC3E}">
        <p14:creationId xmlns:p14="http://schemas.microsoft.com/office/powerpoint/2010/main" val="277962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B7B68-DF61-4454-BC32-9C3DADFAF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vrai modèle de production</a:t>
            </a:r>
            <a:endParaRPr lang="en-GB" dirty="0"/>
          </a:p>
        </p:txBody>
      </p:sp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1A23693A-D5DB-4620-AEB8-F3F0CB1EAD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9" y="1962000"/>
            <a:ext cx="12093262" cy="4896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F65208-D6D4-4772-B73F-4F38412B7A77}"/>
              </a:ext>
            </a:extLst>
          </p:cNvPr>
          <p:cNvSpPr/>
          <p:nvPr/>
        </p:nvSpPr>
        <p:spPr>
          <a:xfrm>
            <a:off x="8734668" y="4421674"/>
            <a:ext cx="3371365" cy="2268000"/>
          </a:xfrm>
          <a:prstGeom prst="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669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200"/>
              </a:spcAft>
            </a:pPr>
            <a:r>
              <a:rPr lang="en-GB" b="1" u="sng" dirty="0">
                <a:latin typeface="Segoe UI" panose="020B0502040204020203" pitchFamily="34" charset="0"/>
                <a:cs typeface="Segoe UI" panose="020B0502040204020203" pitchFamily="34" charset="0"/>
              </a:rPr>
              <a:t>Resources &amp; </a:t>
            </a:r>
            <a:r>
              <a:rPr lang="en-GB" b="1" u="sng" dirty="0" err="1">
                <a:latin typeface="Segoe UI" panose="020B0502040204020203" pitchFamily="34" charset="0"/>
                <a:cs typeface="Segoe UI" panose="020B0502040204020203" pitchFamily="34" charset="0"/>
              </a:rPr>
              <a:t>Constraintes</a:t>
            </a:r>
            <a:endParaRPr lang="en-GB" b="1" u="sng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Ligne</a:t>
            </a: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 de prod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Outillages</a:t>
            </a:r>
            <a:endParaRPr lang="en-GB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Main d’oeuvre</a:t>
            </a:r>
          </a:p>
          <a:p>
            <a:pPr marL="180000" lvl="1"/>
            <a:endParaRPr lang="en-GB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80000" lvl="1" indent="-180000">
              <a:buFont typeface="Arial" panose="020B0604020202020204" pitchFamily="34" charset="0"/>
              <a:buChar char="•"/>
            </a:pP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Finie</a:t>
            </a: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 &amp; </a:t>
            </a:r>
            <a:r>
              <a:rPr lang="en-GB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infinie</a:t>
            </a:r>
            <a:endParaRPr lang="en-GB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DAA1EC-28EE-4A07-80EF-93EDDC7C3385}"/>
              </a:ext>
            </a:extLst>
          </p:cNvPr>
          <p:cNvSpPr/>
          <p:nvPr/>
        </p:nvSpPr>
        <p:spPr>
          <a:xfrm>
            <a:off x="8735544" y="1302326"/>
            <a:ext cx="3371365" cy="440487"/>
          </a:xfrm>
          <a:prstGeom prst="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669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29,000 Produits actifs</a:t>
            </a:r>
          </a:p>
        </p:txBody>
      </p:sp>
    </p:spTree>
    <p:extLst>
      <p:ext uri="{BB962C8B-B14F-4D97-AF65-F5344CB8AC3E}">
        <p14:creationId xmlns:p14="http://schemas.microsoft.com/office/powerpoint/2010/main" val="1205634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4460AD-F227-4A86-ADB8-04A53453BD0C}"/>
              </a:ext>
            </a:extLst>
          </p:cNvPr>
          <p:cNvSpPr/>
          <p:nvPr/>
        </p:nvSpPr>
        <p:spPr>
          <a:xfrm>
            <a:off x="263951" y="5712643"/>
            <a:ext cx="1480008" cy="114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54B7FD-8ECF-4763-818C-91D96412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Capacité des ressources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3D14B-2367-4EB5-89BA-DA25A0BD9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2387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dirty="0"/>
              <a:t>Organisation 1x8, 2x8…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dirty="0"/>
              <a:t>Nombre de personnes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dirty="0"/>
              <a:t>Rendement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dirty="0"/>
              <a:t>Ajustement libre (heures supplémentaires)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fr-FR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dirty="0"/>
              <a:t>Capacité finie ou non finie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6147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617D04-3B2F-4B1C-9777-75757BC04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7951"/>
          </a:xfrm>
        </p:spPr>
        <p:txBody>
          <a:bodyPr>
            <a:normAutofit fontScale="90000"/>
          </a:bodyPr>
          <a:lstStyle/>
          <a:p>
            <a:r>
              <a:rPr lang="fr-FR" dirty="0"/>
              <a:t>Construction du modèle</a:t>
            </a:r>
            <a:br>
              <a:rPr lang="fr-FR" dirty="0"/>
            </a:br>
            <a:r>
              <a:rPr lang="fr-FR" dirty="0"/>
              <a:t>Transcodification des gammes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A2767F-6FDF-43A7-995E-A38F206F1C8F}"/>
              </a:ext>
            </a:extLst>
          </p:cNvPr>
          <p:cNvSpPr/>
          <p:nvPr/>
        </p:nvSpPr>
        <p:spPr>
          <a:xfrm>
            <a:off x="2817081" y="2132735"/>
            <a:ext cx="1550646" cy="775323"/>
          </a:xfrm>
          <a:prstGeom prst="round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233" tIns="32233" rIns="32233" bIns="32233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500" kern="1200" dirty="0"/>
              <a:t>Gammes : </a:t>
            </a:r>
          </a:p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500" kern="1200" dirty="0"/>
              <a:t>Article x Work Center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718A4F6-275D-4FA8-A83E-CFFD50C77AC5}"/>
              </a:ext>
            </a:extLst>
          </p:cNvPr>
          <p:cNvSpPr/>
          <p:nvPr/>
        </p:nvSpPr>
        <p:spPr>
          <a:xfrm>
            <a:off x="7684885" y="2151065"/>
            <a:ext cx="1550646" cy="775323"/>
          </a:xfrm>
          <a:prstGeom prst="round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233" tIns="32233" rIns="32233" bIns="32233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500" kern="1200" dirty="0"/>
              <a:t>Main d’œuvre de ligne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75965EC-73C2-448C-B8BC-50822C659AC8}"/>
              </a:ext>
            </a:extLst>
          </p:cNvPr>
          <p:cNvSpPr/>
          <p:nvPr/>
        </p:nvSpPr>
        <p:spPr>
          <a:xfrm>
            <a:off x="7684885" y="3042687"/>
            <a:ext cx="1550646" cy="775323"/>
          </a:xfrm>
          <a:prstGeom prst="round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233" tIns="32233" rIns="32233" bIns="32233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500" kern="1200" dirty="0"/>
              <a:t>Main d’œuvre Atelier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82A0556-B533-4159-BFB8-5E96D5316D64}"/>
              </a:ext>
            </a:extLst>
          </p:cNvPr>
          <p:cNvSpPr/>
          <p:nvPr/>
        </p:nvSpPr>
        <p:spPr>
          <a:xfrm>
            <a:off x="7684885" y="3934309"/>
            <a:ext cx="1550646" cy="775323"/>
          </a:xfrm>
          <a:prstGeom prst="round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233" tIns="32233" rIns="32233" bIns="32233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500" kern="1200" dirty="0"/>
              <a:t>Ligne de production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23C64BE-007B-448F-A3CB-483FAD04B576}"/>
              </a:ext>
            </a:extLst>
          </p:cNvPr>
          <p:cNvSpPr/>
          <p:nvPr/>
        </p:nvSpPr>
        <p:spPr>
          <a:xfrm>
            <a:off x="7684885" y="4825931"/>
            <a:ext cx="1550646" cy="775323"/>
          </a:xfrm>
          <a:prstGeom prst="round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233" tIns="32233" rIns="32233" bIns="32233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500" kern="1200" dirty="0"/>
              <a:t>Outillage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53B1937-21A7-4FD0-97E6-AAB78A4A4763}"/>
              </a:ext>
            </a:extLst>
          </p:cNvPr>
          <p:cNvSpPr/>
          <p:nvPr/>
        </p:nvSpPr>
        <p:spPr>
          <a:xfrm>
            <a:off x="7684885" y="5717552"/>
            <a:ext cx="1550646" cy="775323"/>
          </a:xfrm>
          <a:prstGeom prst="round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233" tIns="32233" rIns="32233" bIns="32233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500" kern="1200" dirty="0"/>
              <a:t>Limite de production</a:t>
            </a:r>
          </a:p>
        </p:txBody>
      </p: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A7F0D4F4-BAD4-4DC9-8E9F-65D8FEBDE050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4367727" y="2520397"/>
            <a:ext cx="3317158" cy="18330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342C8085-1B81-41F3-B85F-28A10985651B}"/>
              </a:ext>
            </a:extLst>
          </p:cNvPr>
          <p:cNvCxnSpPr>
            <a:cxnSpLocks/>
            <a:stCxn id="6" idx="3"/>
            <a:endCxn id="10" idx="1"/>
          </p:cNvCxnSpPr>
          <p:nvPr/>
        </p:nvCxnSpPr>
        <p:spPr>
          <a:xfrm>
            <a:off x="4367727" y="2520397"/>
            <a:ext cx="3317158" cy="909952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B6B9BD72-15F9-403B-A4DA-9CD72A72F7FD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4367727" y="2520397"/>
            <a:ext cx="3317158" cy="1801574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 : en angle 26">
            <a:extLst>
              <a:ext uri="{FF2B5EF4-FFF2-40B4-BE49-F238E27FC236}">
                <a16:creationId xmlns:a16="http://schemas.microsoft.com/office/drawing/2014/main" id="{55533808-BFA1-4E30-8328-82F33BC5F983}"/>
              </a:ext>
            </a:extLst>
          </p:cNvPr>
          <p:cNvCxnSpPr>
            <a:cxnSpLocks/>
            <a:stCxn id="6" idx="3"/>
            <a:endCxn id="14" idx="1"/>
          </p:cNvCxnSpPr>
          <p:nvPr/>
        </p:nvCxnSpPr>
        <p:spPr>
          <a:xfrm>
            <a:off x="4367727" y="2520397"/>
            <a:ext cx="3317158" cy="269319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540B32A1-AD9F-419B-AC27-390B4C537823}"/>
              </a:ext>
            </a:extLst>
          </p:cNvPr>
          <p:cNvCxnSpPr>
            <a:cxnSpLocks/>
            <a:stCxn id="6" idx="3"/>
            <a:endCxn id="16" idx="1"/>
          </p:cNvCxnSpPr>
          <p:nvPr/>
        </p:nvCxnSpPr>
        <p:spPr>
          <a:xfrm>
            <a:off x="4367727" y="2520397"/>
            <a:ext cx="3317158" cy="3584817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1DF31FB4-E7A4-4677-8DC9-A686E560D0F3}"/>
              </a:ext>
            </a:extLst>
          </p:cNvPr>
          <p:cNvSpPr txBox="1"/>
          <p:nvPr/>
        </p:nvSpPr>
        <p:spPr>
          <a:xfrm>
            <a:off x="3322137" y="1755262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ERP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2216DD4-5FC6-4DA4-BDDB-9336F3C9619B}"/>
              </a:ext>
            </a:extLst>
          </p:cNvPr>
          <p:cNvSpPr txBox="1"/>
          <p:nvPr/>
        </p:nvSpPr>
        <p:spPr>
          <a:xfrm>
            <a:off x="8096166" y="1720416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SofCo</a:t>
            </a:r>
            <a:endParaRPr lang="fr-FR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B8A7E9B-5F02-4279-A401-FE10CA63081F}"/>
              </a:ext>
            </a:extLst>
          </p:cNvPr>
          <p:cNvSpPr txBox="1"/>
          <p:nvPr/>
        </p:nvSpPr>
        <p:spPr>
          <a:xfrm>
            <a:off x="5256864" y="2089748"/>
            <a:ext cx="153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Temps gamme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6EFC880-31D3-4410-AD8F-826C17B643C8}"/>
              </a:ext>
            </a:extLst>
          </p:cNvPr>
          <p:cNvSpPr txBox="1"/>
          <p:nvPr/>
        </p:nvSpPr>
        <p:spPr>
          <a:xfrm>
            <a:off x="894383" y="1092215"/>
            <a:ext cx="52016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fr-FR" b="1" dirty="0"/>
              <a:t>La charge sur les ressources est dérivée des gammes </a:t>
            </a:r>
          </a:p>
          <a:p>
            <a:pPr>
              <a:lnSpc>
                <a:spcPct val="100000"/>
              </a:lnSpc>
            </a:pPr>
            <a:r>
              <a:rPr lang="fr-FR" dirty="0"/>
              <a:t>Matrice centres de charge ERP x Ressources APS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7486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DE99D9-EC8C-4CFF-B507-5B6FAEB5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L’usine lisible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8CE2F-F5B1-4853-AA71-5D9BC4D4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3534"/>
            <a:ext cx="10515600" cy="1500187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4020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2C592A-1F37-4156-A166-0C4BF7391EA5}"/>
              </a:ext>
            </a:extLst>
          </p:cNvPr>
          <p:cNvSpPr/>
          <p:nvPr/>
        </p:nvSpPr>
        <p:spPr>
          <a:xfrm>
            <a:off x="263951" y="5712643"/>
            <a:ext cx="1480008" cy="114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2847B5-1080-45CD-88E4-35F9FD34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Lisibilité de l’usine : </a:t>
            </a:r>
            <a:br>
              <a:rPr lang="fr-FR" dirty="0"/>
            </a:br>
            <a:r>
              <a:rPr lang="fr-FR" b="0" dirty="0"/>
              <a:t>Plan de production ou d’approvisionnement de tous les produits</a:t>
            </a:r>
            <a:endParaRPr lang="en-GB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084BB5-135F-48B4-85D6-2F2202BEB2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" t="19232" r="33644" b="13760"/>
          <a:stretch/>
        </p:blipFill>
        <p:spPr>
          <a:xfrm>
            <a:off x="630108" y="1726569"/>
            <a:ext cx="7178017" cy="3986074"/>
          </a:xfrm>
          <a:prstGeom prst="rect">
            <a:avLst/>
          </a:prstGeom>
          <a:ln>
            <a:solidFill>
              <a:srgbClr val="ABA8A7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598826-7A1E-44AF-A408-33470D0EC0E3}"/>
              </a:ext>
            </a:extLst>
          </p:cNvPr>
          <p:cNvSpPr txBox="1"/>
          <p:nvPr/>
        </p:nvSpPr>
        <p:spPr>
          <a:xfrm>
            <a:off x="8229258" y="3539884"/>
            <a:ext cx="35900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626261"/>
                </a:solidFill>
                <a:latin typeface="Helvetica-Bold"/>
              </a:rPr>
              <a:t>Alertes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Retard client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Stock projeté sous le seuil de sécurité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Composants manquants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Composants de plus bas niveau manquants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Ressource saturée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Produit bloqué (études, méthodes)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Demande bloquée (finance)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4B7C12-855F-44F6-A767-DD19E7ED4C36}"/>
              </a:ext>
            </a:extLst>
          </p:cNvPr>
          <p:cNvSpPr txBox="1"/>
          <p:nvPr/>
        </p:nvSpPr>
        <p:spPr>
          <a:xfrm>
            <a:off x="8167457" y="1280868"/>
            <a:ext cx="359006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626261"/>
                </a:solidFill>
                <a:latin typeface="Helvetica-Bold"/>
              </a:rPr>
              <a:t>Données lisibles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Tous articles : finis, semi-finis, composants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Nature de la demande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Situation des stocks et encours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Délais fournisseurs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26261"/>
                </a:solidFill>
                <a:latin typeface="Helvetica-Bold"/>
              </a:rPr>
              <a:t>Nouvelles propositions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735260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17D61A-AC82-4455-AD2E-322E1D0A8154}"/>
              </a:ext>
            </a:extLst>
          </p:cNvPr>
          <p:cNvSpPr/>
          <p:nvPr/>
        </p:nvSpPr>
        <p:spPr>
          <a:xfrm>
            <a:off x="263951" y="5712643"/>
            <a:ext cx="1480008" cy="114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B9B9CC-856F-43A4-A5FA-C6C939DD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Lisibilité de l’usine :</a:t>
            </a:r>
            <a:br>
              <a:rPr lang="fr-FR" dirty="0"/>
            </a:br>
            <a:r>
              <a:rPr lang="fr-FR" sz="2700" b="0" dirty="0"/>
              <a:t>Saturation de toutes les ressources</a:t>
            </a:r>
            <a:endParaRPr lang="en-GB" sz="27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9536CB-1AB8-41BC-81B0-90A7E09E0C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19476" r="26061" b="9226"/>
          <a:stretch/>
        </p:blipFill>
        <p:spPr>
          <a:xfrm>
            <a:off x="1743959" y="1500673"/>
            <a:ext cx="9144000" cy="4829105"/>
          </a:xfrm>
          <a:prstGeom prst="rect">
            <a:avLst/>
          </a:prstGeom>
          <a:ln>
            <a:solidFill>
              <a:srgbClr val="ABA8A7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6700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1EC26-8C5F-4E18-A40F-E10C6B77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 de la capacité </a:t>
            </a:r>
            <a:br>
              <a:rPr lang="fr-FR" dirty="0"/>
            </a:br>
            <a:r>
              <a:rPr lang="fr-FR" dirty="0"/>
              <a:t>						/ Détail de la charge</a:t>
            </a:r>
            <a:endParaRPr lang="en-GB" dirty="0"/>
          </a:p>
        </p:txBody>
      </p:sp>
      <p:pic>
        <p:nvPicPr>
          <p:cNvPr id="4" name="Espace réservé du contenu 12">
            <a:extLst>
              <a:ext uri="{FF2B5EF4-FFF2-40B4-BE49-F238E27FC236}">
                <a16:creationId xmlns:a16="http://schemas.microsoft.com/office/drawing/2014/main" id="{11606AAB-2924-4E0B-A106-F6B637B29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68" t="13874" r="42815"/>
          <a:stretch/>
        </p:blipFill>
        <p:spPr>
          <a:xfrm>
            <a:off x="408373" y="2219417"/>
            <a:ext cx="5353235" cy="3354763"/>
          </a:xfrm>
        </p:spPr>
      </p:pic>
      <p:pic>
        <p:nvPicPr>
          <p:cNvPr id="5" name="Image 14">
            <a:extLst>
              <a:ext uri="{FF2B5EF4-FFF2-40B4-BE49-F238E27FC236}">
                <a16:creationId xmlns:a16="http://schemas.microsoft.com/office/drawing/2014/main" id="{2270D366-4049-46FF-9882-3854704BA6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2" t="11185" r="26742" b="7143"/>
          <a:stretch/>
        </p:blipFill>
        <p:spPr>
          <a:xfrm>
            <a:off x="5376832" y="3009889"/>
            <a:ext cx="6406795" cy="348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68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04CD8-6B7D-41CE-8BCF-D65FA2719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Simulations avec alertes</a:t>
            </a:r>
            <a:br>
              <a:rPr lang="fr-FR" dirty="0"/>
            </a:br>
            <a:r>
              <a:rPr lang="fr-FR" dirty="0"/>
              <a:t>Impact sur les ressources interactif</a:t>
            </a:r>
            <a:endParaRPr lang="en-GB" dirty="0"/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1339B039-FA9B-479A-92F0-D70790E49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07" t="8604"/>
          <a:stretch/>
        </p:blipFill>
        <p:spPr>
          <a:xfrm>
            <a:off x="1439969" y="1855432"/>
            <a:ext cx="9312062" cy="4432027"/>
          </a:xfrm>
          <a:ln w="1270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5" name="Flèche : courbe vers la gauche 5">
            <a:extLst>
              <a:ext uri="{FF2B5EF4-FFF2-40B4-BE49-F238E27FC236}">
                <a16:creationId xmlns:a16="http://schemas.microsoft.com/office/drawing/2014/main" id="{741425BE-52F6-42B7-84C4-A5BC29DAD830}"/>
              </a:ext>
            </a:extLst>
          </p:cNvPr>
          <p:cNvSpPr/>
          <p:nvPr/>
        </p:nvSpPr>
        <p:spPr>
          <a:xfrm>
            <a:off x="11032783" y="2895788"/>
            <a:ext cx="653142" cy="235131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lèche : courbe vers la gauche 6">
            <a:extLst>
              <a:ext uri="{FF2B5EF4-FFF2-40B4-BE49-F238E27FC236}">
                <a16:creationId xmlns:a16="http://schemas.microsoft.com/office/drawing/2014/main" id="{CDC6A0C7-2CC9-4C41-A31F-FDF9D25A525C}"/>
              </a:ext>
            </a:extLst>
          </p:cNvPr>
          <p:cNvSpPr/>
          <p:nvPr/>
        </p:nvSpPr>
        <p:spPr>
          <a:xfrm flipH="1" flipV="1">
            <a:off x="510645" y="2895788"/>
            <a:ext cx="653142" cy="235131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267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6E4387-EBDB-4803-BA91-D59D0F788F7B}"/>
              </a:ext>
            </a:extLst>
          </p:cNvPr>
          <p:cNvSpPr/>
          <p:nvPr/>
        </p:nvSpPr>
        <p:spPr>
          <a:xfrm>
            <a:off x="263951" y="5712643"/>
            <a:ext cx="1480008" cy="114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0EFD67-D3DD-4091-B45E-D66841111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Capacité</a:t>
            </a:r>
            <a:r>
              <a:rPr lang="en-GB" dirty="0"/>
              <a:t> des </a:t>
            </a:r>
            <a:r>
              <a:rPr lang="en-GB" dirty="0" err="1"/>
              <a:t>ressources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9F64F-8156-44B3-9D8C-C0261B658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200" y="1267200"/>
            <a:ext cx="10356717" cy="5551200"/>
          </a:xfrm>
          <a:prstGeom prst="rect">
            <a:avLst/>
          </a:prstGeom>
          <a:ln>
            <a:solidFill>
              <a:srgbClr val="ABA8A7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834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E678DF-54FB-4F95-BED0-6268E8430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Replanifier en un clic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9B736-EBD0-48F8-A5FB-857804382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3536"/>
            <a:ext cx="10515600" cy="1500187"/>
          </a:xfrm>
        </p:spPr>
        <p:txBody>
          <a:bodyPr>
            <a:normAutofit/>
          </a:bodyPr>
          <a:lstStyle/>
          <a:p>
            <a:r>
              <a:rPr lang="fr-FR" sz="4400" dirty="0"/>
              <a:t>Proposer un nouveau plan réalisable</a:t>
            </a:r>
          </a:p>
        </p:txBody>
      </p:sp>
    </p:spTree>
    <p:extLst>
      <p:ext uri="{BB962C8B-B14F-4D97-AF65-F5344CB8AC3E}">
        <p14:creationId xmlns:p14="http://schemas.microsoft.com/office/powerpoint/2010/main" val="1483675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DEA06-57C7-43B6-9FB8-7F7556E4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Tri de la demande</a:t>
            </a: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60D451-F5B4-4696-8FA8-27CAC02BE099}"/>
              </a:ext>
            </a:extLst>
          </p:cNvPr>
          <p:cNvSpPr/>
          <p:nvPr/>
        </p:nvSpPr>
        <p:spPr>
          <a:xfrm>
            <a:off x="948655" y="1719942"/>
            <a:ext cx="4968000" cy="432000"/>
          </a:xfrm>
          <a:prstGeom prst="roundRect">
            <a:avLst/>
          </a:prstGeom>
          <a:solidFill>
            <a:srgbClr val="DA6B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Nature de la demande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216474-5353-4EDC-BF40-436664EA0526}"/>
              </a:ext>
            </a:extLst>
          </p:cNvPr>
          <p:cNvSpPr/>
          <p:nvPr/>
        </p:nvSpPr>
        <p:spPr>
          <a:xfrm>
            <a:off x="6693311" y="1719230"/>
            <a:ext cx="4968000" cy="432000"/>
          </a:xfrm>
          <a:prstGeom prst="roundRect">
            <a:avLst/>
          </a:prstGeom>
          <a:solidFill>
            <a:srgbClr val="00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Nature du produit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38CAF8A-694B-4142-A089-2E31FFB093FA}"/>
              </a:ext>
            </a:extLst>
          </p:cNvPr>
          <p:cNvSpPr/>
          <p:nvPr/>
        </p:nvSpPr>
        <p:spPr>
          <a:xfrm>
            <a:off x="948654" y="4509426"/>
            <a:ext cx="4968000" cy="432000"/>
          </a:xfrm>
          <a:prstGeom prst="roundRect">
            <a:avLst/>
          </a:prstGeom>
          <a:solidFill>
            <a:srgbClr val="097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Priorité client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43DC0F1-1DE6-419A-B8F6-385373E3097F}"/>
              </a:ext>
            </a:extLst>
          </p:cNvPr>
          <p:cNvSpPr/>
          <p:nvPr/>
        </p:nvSpPr>
        <p:spPr>
          <a:xfrm>
            <a:off x="6694376" y="4509031"/>
            <a:ext cx="4968000" cy="432000"/>
          </a:xfrm>
          <a:prstGeom prst="roundRect">
            <a:avLst/>
          </a:prstGeom>
          <a:solidFill>
            <a:srgbClr val="851A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Horizon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4B24269-491F-4DE7-BB40-4A69D57DC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020" y="2213814"/>
            <a:ext cx="5141262" cy="210866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Bef>
                <a:spcPts val="300"/>
              </a:spcBef>
              <a:buFont typeface="+mj-lt"/>
              <a:buAutoNum type="arabicParenR"/>
            </a:pPr>
            <a:r>
              <a:rPr lang="fr-FR" sz="1800" dirty="0"/>
              <a:t>Commande en retard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buFont typeface="+mj-lt"/>
              <a:buAutoNum type="arabicParenR"/>
            </a:pPr>
            <a:r>
              <a:rPr lang="fr-FR" sz="1800" dirty="0"/>
              <a:t>Commande confirmée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buFont typeface="+mj-lt"/>
              <a:buAutoNum type="arabicParenR"/>
            </a:pPr>
            <a:r>
              <a:rPr lang="fr-FR" sz="1800" dirty="0"/>
              <a:t>Commande à confirmer</a:t>
            </a:r>
          </a:p>
          <a:p>
            <a:pPr marL="342900" indent="-342900">
              <a:lnSpc>
                <a:spcPct val="110000"/>
              </a:lnSpc>
              <a:spcBef>
                <a:spcPts val="300"/>
              </a:spcBef>
              <a:buFont typeface="+mj-lt"/>
              <a:buAutoNum type="arabicParenR"/>
            </a:pPr>
            <a:r>
              <a:rPr lang="fr-FR" sz="1800" dirty="0"/>
              <a:t>Prévision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4AC6F4-189F-40F8-BF34-6EFC40010709}"/>
              </a:ext>
            </a:extLst>
          </p:cNvPr>
          <p:cNvSpPr txBox="1">
            <a:spLocks/>
          </p:cNvSpPr>
          <p:nvPr/>
        </p:nvSpPr>
        <p:spPr>
          <a:xfrm>
            <a:off x="883020" y="4983923"/>
            <a:ext cx="5141262" cy="176007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defPPr>
              <a:defRPr lang="fr-FR"/>
            </a:defPPr>
            <a:lvl1pPr marL="342900" indent="-342900">
              <a:lnSpc>
                <a:spcPct val="110000"/>
              </a:lnSpc>
              <a:spcBef>
                <a:spcPts val="300"/>
              </a:spcBef>
              <a:buFont typeface="+mj-lt"/>
              <a:buAutoNum type="arabicParenR"/>
              <a:defRPr>
                <a:solidFill>
                  <a:srgbClr val="626261"/>
                </a:solidFill>
                <a:latin typeface="Helvetica-Bold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rgbClr val="626261"/>
                </a:solidFill>
                <a:latin typeface="Helvetica-Bold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fr-F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DB82050-73E2-49DB-A123-091781545761}"/>
              </a:ext>
            </a:extLst>
          </p:cNvPr>
          <p:cNvSpPr txBox="1">
            <a:spLocks/>
          </p:cNvSpPr>
          <p:nvPr/>
        </p:nvSpPr>
        <p:spPr>
          <a:xfrm>
            <a:off x="6692152" y="2213814"/>
            <a:ext cx="5141262" cy="176007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lvl1pPr marL="342900" indent="-342900">
              <a:lnSpc>
                <a:spcPct val="110000"/>
              </a:lnSpc>
              <a:spcBef>
                <a:spcPts val="300"/>
              </a:spcBef>
              <a:buFont typeface="+mj-lt"/>
              <a:buAutoNum type="arabicParenR"/>
              <a:defRPr lang="fr-FR">
                <a:solidFill>
                  <a:srgbClr val="626261"/>
                </a:solidFill>
                <a:latin typeface="Helvetica-Bold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200" dirty="0">
                <a:solidFill>
                  <a:srgbClr val="626261"/>
                </a:solidFill>
                <a:latin typeface="Helvetica-Bold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Assemblage final</a:t>
            </a:r>
          </a:p>
          <a:p>
            <a:r>
              <a:rPr lang="fr-FR" dirty="0"/>
              <a:t>Semi-fini</a:t>
            </a:r>
          </a:p>
          <a:p>
            <a:r>
              <a:rPr lang="fr-FR" dirty="0"/>
              <a:t>Pièces détachées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E540576-5438-427E-A4A3-CD22837203A1}"/>
              </a:ext>
            </a:extLst>
          </p:cNvPr>
          <p:cNvSpPr txBox="1">
            <a:spLocks/>
          </p:cNvSpPr>
          <p:nvPr/>
        </p:nvSpPr>
        <p:spPr>
          <a:xfrm>
            <a:off x="6692152" y="4983923"/>
            <a:ext cx="5141262" cy="176007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defPPr>
              <a:defRPr lang="fr-FR"/>
            </a:defPPr>
            <a:lvl1pPr marL="342900" indent="-342900">
              <a:lnSpc>
                <a:spcPct val="110000"/>
              </a:lnSpc>
              <a:spcBef>
                <a:spcPts val="300"/>
              </a:spcBef>
              <a:buFont typeface="+mj-lt"/>
              <a:buAutoNum type="arabicParenR"/>
              <a:defRPr>
                <a:solidFill>
                  <a:srgbClr val="626261"/>
                </a:solidFill>
                <a:latin typeface="Helvetica-Bold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rgbClr val="626261"/>
                </a:solidFill>
                <a:latin typeface="Helvetica-Bold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Court terme</a:t>
            </a:r>
          </a:p>
          <a:p>
            <a:r>
              <a:rPr lang="fr-FR" dirty="0"/>
              <a:t>Moyen terme</a:t>
            </a:r>
          </a:p>
        </p:txBody>
      </p:sp>
    </p:spTree>
    <p:extLst>
      <p:ext uri="{BB962C8B-B14F-4D97-AF65-F5344CB8AC3E}">
        <p14:creationId xmlns:p14="http://schemas.microsoft.com/office/powerpoint/2010/main" val="12619295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87175-E642-44BC-B096-BF3536F6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Priorité</a:t>
            </a:r>
            <a:r>
              <a:rPr lang="en-GB" dirty="0"/>
              <a:t> de la </a:t>
            </a:r>
            <a:r>
              <a:rPr lang="en-GB" dirty="0" err="1"/>
              <a:t>demande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B294695-270D-486E-B7EE-B705DC68B5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5531564"/>
              </p:ext>
            </p:extLst>
          </p:nvPr>
        </p:nvGraphicFramePr>
        <p:xfrm>
          <a:off x="195092" y="1593740"/>
          <a:ext cx="11782212" cy="3888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50962">
                  <a:extLst>
                    <a:ext uri="{9D8B030D-6E8A-4147-A177-3AD203B41FA5}">
                      <a16:colId xmlns:a16="http://schemas.microsoft.com/office/drawing/2014/main" val="71782426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1461090917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2174234468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3506766381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2501299386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1405599547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3892214201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1702376465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1408767349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1591097319"/>
                    </a:ext>
                  </a:extLst>
                </a:gridCol>
                <a:gridCol w="1003125">
                  <a:extLst>
                    <a:ext uri="{9D8B030D-6E8A-4147-A177-3AD203B41FA5}">
                      <a16:colId xmlns:a16="http://schemas.microsoft.com/office/drawing/2014/main" val="256625372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/>
                        <a:t>Demand Class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Produit 1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Produit 2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Produit 3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B Produit 1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B Produit 2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B Produit 3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C Produit 1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C Produit 2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Client C Produit 3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  <a:endParaRPr lang="fr-FR" sz="15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57094859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 Back Orders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Locked</a:t>
                      </a:r>
                      <a:endParaRPr lang="fr-FR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4250884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CDE Sales Orders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Locked</a:t>
                      </a:r>
                      <a:endParaRPr lang="fr-FR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4117002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CSS</a:t>
                      </a: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Contractual</a:t>
                      </a: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Safety</a:t>
                      </a: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Stock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Locked</a:t>
                      </a:r>
                      <a:endParaRPr lang="fr-FR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34562356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PRS </a:t>
                      </a: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Entered</a:t>
                      </a: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Orders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Locked</a:t>
                      </a:r>
                      <a:endParaRPr lang="fr-FR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96539814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ENG Engagement </a:t>
                      </a: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Forecast</a:t>
                      </a:r>
                      <a:endParaRPr lang="fr-FR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Planned</a:t>
                      </a:r>
                      <a:endParaRPr lang="fr-FR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rgbClr val="0066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76291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035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904C7-67D1-4BD7-A998-486EDEF5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/>
              <a:t>Construire notre propre stratégie de planification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A1F284-1C14-44E0-9BFA-6574DE8649BE}"/>
              </a:ext>
            </a:extLst>
          </p:cNvPr>
          <p:cNvSpPr/>
          <p:nvPr/>
        </p:nvSpPr>
        <p:spPr>
          <a:xfrm>
            <a:off x="499502" y="3049993"/>
            <a:ext cx="2112000" cy="100936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dirty="0"/>
              <a:t>Demande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DACD3D-D096-4243-B616-1E844D83AAB3}"/>
              </a:ext>
            </a:extLst>
          </p:cNvPr>
          <p:cNvSpPr/>
          <p:nvPr/>
        </p:nvSpPr>
        <p:spPr>
          <a:xfrm>
            <a:off x="6520684" y="3050622"/>
            <a:ext cx="2304000" cy="100936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dirty="0"/>
              <a:t>Tester la faisabilité de toute la branche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367755F-5DD1-430B-B8F8-2B8200F31415}"/>
              </a:ext>
            </a:extLst>
          </p:cNvPr>
          <p:cNvSpPr/>
          <p:nvPr/>
        </p:nvSpPr>
        <p:spPr>
          <a:xfrm>
            <a:off x="9392612" y="3050622"/>
            <a:ext cx="2304000" cy="100936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dirty="0"/>
              <a:t>Enregistrer la branche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B32E187-AE05-424B-A4D6-BAC1B5590213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8824684" y="3555306"/>
            <a:ext cx="5679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9E1FA88-6AC8-429E-B7C8-37073CF66874}"/>
              </a:ext>
            </a:extLst>
          </p:cNvPr>
          <p:cNvSpPr/>
          <p:nvPr/>
        </p:nvSpPr>
        <p:spPr>
          <a:xfrm>
            <a:off x="3840946" y="2006319"/>
            <a:ext cx="2112000" cy="1009368"/>
          </a:xfrm>
          <a:prstGeom prst="round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dirty="0"/>
              <a:t>Au plus près de la demande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28AF87C-87C3-4FD8-A701-FF3CB8711F7B}"/>
              </a:ext>
            </a:extLst>
          </p:cNvPr>
          <p:cNvSpPr/>
          <p:nvPr/>
        </p:nvSpPr>
        <p:spPr>
          <a:xfrm>
            <a:off x="3840946" y="4081577"/>
            <a:ext cx="2112000" cy="1009368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dirty="0"/>
              <a:t>Au plus tôt possible</a:t>
            </a:r>
          </a:p>
        </p:txBody>
      </p:sp>
      <p:sp>
        <p:nvSpPr>
          <p:cNvPr id="10" name="Rectangle : coins arrondis 7">
            <a:extLst>
              <a:ext uri="{FF2B5EF4-FFF2-40B4-BE49-F238E27FC236}">
                <a16:creationId xmlns:a16="http://schemas.microsoft.com/office/drawing/2014/main" id="{B9C2564E-7B4E-4533-BE55-CE6C6E0975C1}"/>
              </a:ext>
            </a:extLst>
          </p:cNvPr>
          <p:cNvSpPr/>
          <p:nvPr/>
        </p:nvSpPr>
        <p:spPr>
          <a:xfrm>
            <a:off x="4015307" y="2799687"/>
            <a:ext cx="2088000" cy="432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600" dirty="0">
                <a:solidFill>
                  <a:srgbClr val="00669E"/>
                </a:solidFill>
              </a:rPr>
              <a:t>Moyen / Long terme</a:t>
            </a:r>
          </a:p>
          <a:p>
            <a:pPr algn="ctr">
              <a:lnSpc>
                <a:spcPct val="90000"/>
              </a:lnSpc>
            </a:pPr>
            <a:r>
              <a:rPr lang="fr-FR" sz="1600" dirty="0">
                <a:solidFill>
                  <a:srgbClr val="00669E"/>
                </a:solidFill>
              </a:rPr>
              <a:t>Réduire les encours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DD79AEC3-B9DF-4AE5-AD77-0C4867464DD6}"/>
              </a:ext>
            </a:extLst>
          </p:cNvPr>
          <p:cNvCxnSpPr>
            <a:cxnSpLocks/>
            <a:stCxn id="8" idx="1"/>
            <a:endCxn id="9" idx="1"/>
          </p:cNvCxnSpPr>
          <p:nvPr/>
        </p:nvCxnSpPr>
        <p:spPr>
          <a:xfrm rot="10800000" flipV="1">
            <a:off x="3840946" y="2511003"/>
            <a:ext cx="12700" cy="2075258"/>
          </a:xfrm>
          <a:prstGeom prst="bentConnector3">
            <a:avLst>
              <a:gd name="adj1" fmla="val 7144331"/>
            </a:avLst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E9F70FC-2BE4-4A46-AD45-12A0FADCAF4A}"/>
              </a:ext>
            </a:extLst>
          </p:cNvPr>
          <p:cNvCxnSpPr>
            <a:cxnSpLocks/>
            <a:stCxn id="8" idx="3"/>
            <a:endCxn id="9" idx="3"/>
          </p:cNvCxnSpPr>
          <p:nvPr/>
        </p:nvCxnSpPr>
        <p:spPr>
          <a:xfrm>
            <a:off x="5952946" y="2511003"/>
            <a:ext cx="12700" cy="2075258"/>
          </a:xfrm>
          <a:prstGeom prst="bentConnector3">
            <a:avLst>
              <a:gd name="adj1" fmla="val 1800000"/>
            </a:avLst>
          </a:prstGeom>
          <a:ln w="3810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91628E2-95D8-433D-AF95-042A69A645CB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2611502" y="3554677"/>
            <a:ext cx="324000" cy="629"/>
          </a:xfrm>
          <a:prstGeom prst="straightConnector1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B0050F-BE28-499D-9EE0-C987BDBC2712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6165130" y="3546661"/>
            <a:ext cx="3555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 : coins arrondis 7">
            <a:extLst>
              <a:ext uri="{FF2B5EF4-FFF2-40B4-BE49-F238E27FC236}">
                <a16:creationId xmlns:a16="http://schemas.microsoft.com/office/drawing/2014/main" id="{A241AB54-9426-4422-BB6F-72822DBDEADD}"/>
              </a:ext>
            </a:extLst>
          </p:cNvPr>
          <p:cNvSpPr/>
          <p:nvPr/>
        </p:nvSpPr>
        <p:spPr>
          <a:xfrm>
            <a:off x="696174" y="3794606"/>
            <a:ext cx="2088000" cy="432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600" dirty="0">
                <a:solidFill>
                  <a:srgbClr val="00669E"/>
                </a:solidFill>
              </a:rPr>
              <a:t>Ordre de traitement</a:t>
            </a:r>
          </a:p>
        </p:txBody>
      </p:sp>
      <p:sp>
        <p:nvSpPr>
          <p:cNvPr id="16" name="Rectangle : coins arrondis 7">
            <a:extLst>
              <a:ext uri="{FF2B5EF4-FFF2-40B4-BE49-F238E27FC236}">
                <a16:creationId xmlns:a16="http://schemas.microsoft.com/office/drawing/2014/main" id="{EF93516F-73C0-4B68-8314-C41F183C4C0A}"/>
              </a:ext>
            </a:extLst>
          </p:cNvPr>
          <p:cNvSpPr/>
          <p:nvPr/>
        </p:nvSpPr>
        <p:spPr>
          <a:xfrm>
            <a:off x="4008000" y="4874945"/>
            <a:ext cx="2088000" cy="432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600" dirty="0">
                <a:solidFill>
                  <a:srgbClr val="00669E"/>
                </a:solidFill>
              </a:rPr>
              <a:t>Court terme</a:t>
            </a:r>
          </a:p>
          <a:p>
            <a:pPr algn="ctr">
              <a:lnSpc>
                <a:spcPct val="90000"/>
              </a:lnSpc>
            </a:pPr>
            <a:r>
              <a:rPr lang="fr-FR" sz="1600" dirty="0">
                <a:solidFill>
                  <a:srgbClr val="00669E"/>
                </a:solidFill>
              </a:rPr>
              <a:t>Saturer les ressources</a:t>
            </a:r>
          </a:p>
        </p:txBody>
      </p:sp>
    </p:spTree>
    <p:extLst>
      <p:ext uri="{BB962C8B-B14F-4D97-AF65-F5344CB8AC3E}">
        <p14:creationId xmlns:p14="http://schemas.microsoft.com/office/powerpoint/2010/main" val="131935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3D689-B829-4E49-B729-56834F5D1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Planification au plus près : juste à temps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0342D4D-0249-4A8F-B6AE-15ACA61F5C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2356373"/>
              </p:ext>
            </p:extLst>
          </p:nvPr>
        </p:nvGraphicFramePr>
        <p:xfrm>
          <a:off x="876379" y="2091884"/>
          <a:ext cx="10515604" cy="2190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2224">
                  <a:extLst>
                    <a:ext uri="{9D8B030D-6E8A-4147-A177-3AD203B41FA5}">
                      <a16:colId xmlns:a16="http://schemas.microsoft.com/office/drawing/2014/main" val="3268256849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010141027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1024670088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4125511359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182719810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172127066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1010364619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455466462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1185582528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896347989"/>
                    </a:ext>
                  </a:extLst>
                </a:gridCol>
              </a:tblGrid>
              <a:tr h="73028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GB" sz="2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S47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S48</a:t>
                      </a: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S49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S50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S51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S52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S01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S02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S03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339273590"/>
                  </a:ext>
                </a:extLst>
              </a:tr>
              <a:tr h="7302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Demande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849307323"/>
                  </a:ext>
                </a:extLst>
              </a:tr>
              <a:tr h="7302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Ordre des essais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708084415"/>
                  </a:ext>
                </a:extLst>
              </a:tr>
            </a:tbl>
          </a:graphicData>
        </a:graphic>
      </p:graphicFrame>
      <p:sp>
        <p:nvSpPr>
          <p:cNvPr id="5" name="ZoneTexte 7">
            <a:extLst>
              <a:ext uri="{FF2B5EF4-FFF2-40B4-BE49-F238E27FC236}">
                <a16:creationId xmlns:a16="http://schemas.microsoft.com/office/drawing/2014/main" id="{CC4DB138-1C61-41B6-8EF1-555B2D76771B}"/>
              </a:ext>
            </a:extLst>
          </p:cNvPr>
          <p:cNvSpPr txBox="1"/>
          <p:nvPr/>
        </p:nvSpPr>
        <p:spPr>
          <a:xfrm flipH="1">
            <a:off x="947738" y="4785083"/>
            <a:ext cx="3973886" cy="766167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/>
              <a:t>Illustration</a:t>
            </a:r>
            <a:endParaRPr lang="fr-FR" sz="1600" b="1" dirty="0"/>
          </a:p>
          <a:p>
            <a:pPr>
              <a:tabLst>
                <a:tab pos="1882775" algn="l"/>
              </a:tabLst>
            </a:pPr>
            <a:r>
              <a:rPr lang="fr-FR" sz="1600" dirty="0"/>
              <a:t>Limite d’anticipation : 	3 Semaines</a:t>
            </a:r>
          </a:p>
        </p:txBody>
      </p:sp>
    </p:spTree>
    <p:extLst>
      <p:ext uri="{BB962C8B-B14F-4D97-AF65-F5344CB8AC3E}">
        <p14:creationId xmlns:p14="http://schemas.microsoft.com/office/powerpoint/2010/main" val="2103551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9F8B0-8013-43DC-8CE8-E708B193C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Planification au plus tôt : saturer les capacité installées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1DF8D8F-30F5-4BA4-9CA6-4982333B5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6969563"/>
              </p:ext>
            </p:extLst>
          </p:nvPr>
        </p:nvGraphicFramePr>
        <p:xfrm>
          <a:off x="874800" y="2091600"/>
          <a:ext cx="10515604" cy="2190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2224">
                  <a:extLst>
                    <a:ext uri="{9D8B030D-6E8A-4147-A177-3AD203B41FA5}">
                      <a16:colId xmlns:a16="http://schemas.microsoft.com/office/drawing/2014/main" val="3268256849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010141027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1024670088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4125511359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182719810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172127066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1010364619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455466462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1185582528"/>
                    </a:ext>
                  </a:extLst>
                </a:gridCol>
                <a:gridCol w="934820">
                  <a:extLst>
                    <a:ext uri="{9D8B030D-6E8A-4147-A177-3AD203B41FA5}">
                      <a16:colId xmlns:a16="http://schemas.microsoft.com/office/drawing/2014/main" val="2896347989"/>
                    </a:ext>
                  </a:extLst>
                </a:gridCol>
              </a:tblGrid>
              <a:tr h="73028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GB" sz="2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S47</a:t>
                      </a:r>
                    </a:p>
                  </a:txBody>
                  <a:tcPr marL="121920" marR="121920" marT="60960" marB="60960" anchor="ctr">
                    <a:solidFill>
                      <a:srgbClr val="0076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S48</a:t>
                      </a: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6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S49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6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S50</a:t>
                      </a:r>
                    </a:p>
                  </a:txBody>
                  <a:tcPr marL="121920" marR="121920" marT="60960" marB="60960" anchor="ctr">
                    <a:solidFill>
                      <a:srgbClr val="0076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S51</a:t>
                      </a:r>
                    </a:p>
                  </a:txBody>
                  <a:tcPr marL="121920" marR="121920" marT="60960" marB="60960" anchor="ctr">
                    <a:solidFill>
                      <a:srgbClr val="0076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S52</a:t>
                      </a:r>
                    </a:p>
                  </a:txBody>
                  <a:tcPr marL="121920" marR="121920" marT="60960" marB="60960" anchor="ctr">
                    <a:solidFill>
                      <a:srgbClr val="0076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S01</a:t>
                      </a:r>
                    </a:p>
                  </a:txBody>
                  <a:tcPr marL="121920" marR="121920" marT="60960" marB="60960" anchor="ctr">
                    <a:solidFill>
                      <a:srgbClr val="0076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S02</a:t>
                      </a:r>
                    </a:p>
                  </a:txBody>
                  <a:tcPr marL="121920" marR="121920" marT="60960" marB="60960" anchor="ctr">
                    <a:solidFill>
                      <a:srgbClr val="0076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S03</a:t>
                      </a:r>
                    </a:p>
                  </a:txBody>
                  <a:tcPr marL="121920" marR="121920" marT="60960" marB="60960" anchor="ctr">
                    <a:solidFill>
                      <a:srgbClr val="0076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273590"/>
                  </a:ext>
                </a:extLst>
              </a:tr>
              <a:tr h="7302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Demande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849307323"/>
                  </a:ext>
                </a:extLst>
              </a:tr>
              <a:tr h="7302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Ordre des essais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708084415"/>
                  </a:ext>
                </a:extLst>
              </a:tr>
            </a:tbl>
          </a:graphicData>
        </a:graphic>
      </p:graphicFrame>
      <p:sp>
        <p:nvSpPr>
          <p:cNvPr id="5" name="ZoneTexte 7">
            <a:extLst>
              <a:ext uri="{FF2B5EF4-FFF2-40B4-BE49-F238E27FC236}">
                <a16:creationId xmlns:a16="http://schemas.microsoft.com/office/drawing/2014/main" id="{13CDF354-F065-4B19-9961-ECF68B79513E}"/>
              </a:ext>
            </a:extLst>
          </p:cNvPr>
          <p:cNvSpPr txBox="1"/>
          <p:nvPr/>
        </p:nvSpPr>
        <p:spPr>
          <a:xfrm flipH="1">
            <a:off x="947738" y="4785083"/>
            <a:ext cx="3973886" cy="766167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/>
              <a:t>Illustration</a:t>
            </a:r>
            <a:endParaRPr lang="fr-FR" sz="1600" b="1" dirty="0"/>
          </a:p>
          <a:p>
            <a:pPr>
              <a:tabLst>
                <a:tab pos="1882775" algn="l"/>
              </a:tabLst>
            </a:pPr>
            <a:r>
              <a:rPr lang="fr-FR" sz="1600" dirty="0"/>
              <a:t>Limite d’anticipation : 	3 Semaines</a:t>
            </a:r>
          </a:p>
        </p:txBody>
      </p:sp>
    </p:spTree>
    <p:extLst>
      <p:ext uri="{BB962C8B-B14F-4D97-AF65-F5344CB8AC3E}">
        <p14:creationId xmlns:p14="http://schemas.microsoft.com/office/powerpoint/2010/main" val="544089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3A85B-C451-4C2B-8523-911EA20C5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Planifier des branches complètes </a:t>
            </a:r>
            <a:br>
              <a:rPr lang="fr-FR" dirty="0"/>
            </a:br>
            <a:r>
              <a:rPr lang="fr-FR" b="0" dirty="0"/>
              <a:t>de la demande indépendante au composant de plus bas niveau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E13F3C-5403-442A-99A3-4CA904F4F886}"/>
              </a:ext>
            </a:extLst>
          </p:cNvPr>
          <p:cNvSpPr/>
          <p:nvPr/>
        </p:nvSpPr>
        <p:spPr>
          <a:xfrm>
            <a:off x="34607" y="2666534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Commande client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13A0756-852B-4EC4-A898-E82AE49ED87B}"/>
              </a:ext>
            </a:extLst>
          </p:cNvPr>
          <p:cNvSpPr/>
          <p:nvPr/>
        </p:nvSpPr>
        <p:spPr>
          <a:xfrm>
            <a:off x="3152865" y="2666639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Appel de Semi-Finis pour OF1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D50398C-5202-4B37-A1D2-08EBEF51E8FD}"/>
              </a:ext>
            </a:extLst>
          </p:cNvPr>
          <p:cNvSpPr/>
          <p:nvPr/>
        </p:nvSpPr>
        <p:spPr>
          <a:xfrm>
            <a:off x="6314515" y="2666639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Appel de Semi-Fini pour OF2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0FEB1D-F5BD-4C3D-9ECA-2C34FB16B703}"/>
              </a:ext>
            </a:extLst>
          </p:cNvPr>
          <p:cNvSpPr/>
          <p:nvPr/>
        </p:nvSpPr>
        <p:spPr>
          <a:xfrm>
            <a:off x="1582815" y="2666639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OF1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D77043E-CABE-43DA-9DFD-2EFB5891B733}"/>
              </a:ext>
            </a:extLst>
          </p:cNvPr>
          <p:cNvSpPr/>
          <p:nvPr/>
        </p:nvSpPr>
        <p:spPr>
          <a:xfrm>
            <a:off x="4715113" y="2666639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OF2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16226F1-52D6-47C1-B1B7-ECCD6B4EFF22}"/>
              </a:ext>
            </a:extLst>
          </p:cNvPr>
          <p:cNvSpPr/>
          <p:nvPr/>
        </p:nvSpPr>
        <p:spPr>
          <a:xfrm>
            <a:off x="7863090" y="2666639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OF3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A2B7DA8-2338-4248-86AF-DA17D7A3FB35}"/>
              </a:ext>
            </a:extLst>
          </p:cNvPr>
          <p:cNvSpPr/>
          <p:nvPr/>
        </p:nvSpPr>
        <p:spPr>
          <a:xfrm>
            <a:off x="3153670" y="4766985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Charge sur Ressources de l’OF1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039930E-9CDA-4B74-A2CB-B078E50250F6}"/>
              </a:ext>
            </a:extLst>
          </p:cNvPr>
          <p:cNvSpPr/>
          <p:nvPr/>
        </p:nvSpPr>
        <p:spPr>
          <a:xfrm>
            <a:off x="6315885" y="5235065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Charge des Ressources de l’OF2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4E18320-FCAE-4F37-AEE2-396A403DFC8E}"/>
              </a:ext>
            </a:extLst>
          </p:cNvPr>
          <p:cNvSpPr/>
          <p:nvPr/>
        </p:nvSpPr>
        <p:spPr>
          <a:xfrm>
            <a:off x="9410750" y="5809793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Charge des Ressources de l’OF3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6CFE998-D4FA-4789-96D8-F225CEF90296}"/>
              </a:ext>
            </a:extLst>
          </p:cNvPr>
          <p:cNvSpPr/>
          <p:nvPr/>
        </p:nvSpPr>
        <p:spPr>
          <a:xfrm>
            <a:off x="3152865" y="3671659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265F69">
                  <a:shade val="30000"/>
                  <a:satMod val="115000"/>
                </a:srgbClr>
              </a:gs>
              <a:gs pos="50000">
                <a:srgbClr val="265F69">
                  <a:shade val="67500"/>
                  <a:satMod val="115000"/>
                </a:srgbClr>
              </a:gs>
              <a:gs pos="100000">
                <a:srgbClr val="265F6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Appel de Composants pour OF1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2971DE0-6101-498F-8E3E-B14950C065CC}"/>
              </a:ext>
            </a:extLst>
          </p:cNvPr>
          <p:cNvSpPr/>
          <p:nvPr/>
        </p:nvSpPr>
        <p:spPr>
          <a:xfrm>
            <a:off x="6315885" y="4135347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265F69">
                  <a:shade val="30000"/>
                  <a:satMod val="115000"/>
                </a:srgbClr>
              </a:gs>
              <a:gs pos="50000">
                <a:srgbClr val="265F69">
                  <a:shade val="67500"/>
                  <a:satMod val="115000"/>
                </a:srgbClr>
              </a:gs>
              <a:gs pos="100000">
                <a:srgbClr val="265F6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Appel de Composants pour OF2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D3603BA-5717-4739-8C70-608A1F0A61A3}"/>
              </a:ext>
            </a:extLst>
          </p:cNvPr>
          <p:cNvSpPr/>
          <p:nvPr/>
        </p:nvSpPr>
        <p:spPr>
          <a:xfrm>
            <a:off x="9410750" y="4698196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265F69">
                  <a:shade val="30000"/>
                  <a:satMod val="115000"/>
                </a:srgbClr>
              </a:gs>
              <a:gs pos="50000">
                <a:srgbClr val="265F69">
                  <a:shade val="67500"/>
                  <a:satMod val="115000"/>
                </a:srgbClr>
              </a:gs>
              <a:gs pos="100000">
                <a:srgbClr val="265F6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fr-FR" sz="1400" dirty="0"/>
              <a:t>Appel de Composants pour OF3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BE3A96A-47FC-444F-972F-F236C91B6DB3}"/>
              </a:ext>
            </a:extLst>
          </p:cNvPr>
          <p:cNvSpPr/>
          <p:nvPr/>
        </p:nvSpPr>
        <p:spPr>
          <a:xfrm>
            <a:off x="4715860" y="3671039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268F7C">
                  <a:shade val="30000"/>
                  <a:satMod val="115000"/>
                </a:srgbClr>
              </a:gs>
              <a:gs pos="50000">
                <a:srgbClr val="268F7C">
                  <a:shade val="67500"/>
                  <a:satMod val="115000"/>
                </a:srgbClr>
              </a:gs>
              <a:gs pos="100000">
                <a:srgbClr val="268F7C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48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 err="1"/>
              <a:t>OA</a:t>
            </a:r>
            <a:r>
              <a:rPr lang="fr-FR" sz="1400" dirty="0"/>
              <a:t> utilisé pour servir OF1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47E1882-D2BB-43A7-8717-624F8E32BFF3}"/>
              </a:ext>
            </a:extLst>
          </p:cNvPr>
          <p:cNvSpPr/>
          <p:nvPr/>
        </p:nvSpPr>
        <p:spPr>
          <a:xfrm>
            <a:off x="7861910" y="4135439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268F7C">
                  <a:shade val="30000"/>
                  <a:satMod val="115000"/>
                </a:srgbClr>
              </a:gs>
              <a:gs pos="50000">
                <a:srgbClr val="268F7C">
                  <a:shade val="67500"/>
                  <a:satMod val="115000"/>
                </a:srgbClr>
              </a:gs>
              <a:gs pos="100000">
                <a:srgbClr val="268F7C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48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 err="1"/>
              <a:t>OA</a:t>
            </a:r>
            <a:r>
              <a:rPr lang="fr-FR" sz="1400" dirty="0"/>
              <a:t> utilisé pour servir OF2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3D7B15A-E75C-4B8A-A442-680A40A59EFC}"/>
              </a:ext>
            </a:extLst>
          </p:cNvPr>
          <p:cNvSpPr/>
          <p:nvPr/>
        </p:nvSpPr>
        <p:spPr>
          <a:xfrm>
            <a:off x="10907379" y="4698196"/>
            <a:ext cx="1260000" cy="828000"/>
          </a:xfrm>
          <a:prstGeom prst="roundRect">
            <a:avLst/>
          </a:prstGeom>
          <a:gradFill flip="none" rotWithShape="1">
            <a:gsLst>
              <a:gs pos="0">
                <a:srgbClr val="268F7C">
                  <a:shade val="30000"/>
                  <a:satMod val="115000"/>
                </a:srgbClr>
              </a:gs>
              <a:gs pos="50000">
                <a:srgbClr val="268F7C">
                  <a:shade val="67500"/>
                  <a:satMod val="115000"/>
                </a:srgbClr>
              </a:gs>
              <a:gs pos="100000">
                <a:srgbClr val="268F7C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48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 err="1"/>
              <a:t>OA</a:t>
            </a:r>
            <a:r>
              <a:rPr lang="fr-FR" sz="1400" dirty="0"/>
              <a:t> utilisé pour servir OF3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2E49FE-3D8F-4051-BA83-045E11F97B10}"/>
              </a:ext>
            </a:extLst>
          </p:cNvPr>
          <p:cNvSpPr/>
          <p:nvPr/>
        </p:nvSpPr>
        <p:spPr>
          <a:xfrm>
            <a:off x="-89650" y="2129153"/>
            <a:ext cx="15228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rgbClr val="00669E"/>
                </a:solidFill>
              </a:rPr>
              <a:t>Demande</a:t>
            </a:r>
            <a:endParaRPr lang="en-GB" sz="1600" dirty="0">
              <a:solidFill>
                <a:srgbClr val="00669E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10E515-0D42-4A78-9133-96FABBDA2A6D}"/>
              </a:ext>
            </a:extLst>
          </p:cNvPr>
          <p:cNvSpPr/>
          <p:nvPr/>
        </p:nvSpPr>
        <p:spPr>
          <a:xfrm>
            <a:off x="3033946" y="2128469"/>
            <a:ext cx="15228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rgbClr val="00669E"/>
                </a:solidFill>
              </a:rPr>
              <a:t>Demande</a:t>
            </a:r>
            <a:endParaRPr lang="en-GB" sz="1600" dirty="0">
              <a:solidFill>
                <a:srgbClr val="00669E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572AA3-17D7-4646-85A9-9B8654A26080}"/>
              </a:ext>
            </a:extLst>
          </p:cNvPr>
          <p:cNvSpPr/>
          <p:nvPr/>
        </p:nvSpPr>
        <p:spPr>
          <a:xfrm>
            <a:off x="6192474" y="2128469"/>
            <a:ext cx="15228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rgbClr val="00669E"/>
                </a:solidFill>
              </a:rPr>
              <a:t>Demande</a:t>
            </a:r>
            <a:endParaRPr lang="en-GB" sz="1600" dirty="0">
              <a:solidFill>
                <a:srgbClr val="00669E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99DE2B-A6AD-4D1B-9876-B3B41F4E45EC}"/>
              </a:ext>
            </a:extLst>
          </p:cNvPr>
          <p:cNvSpPr/>
          <p:nvPr/>
        </p:nvSpPr>
        <p:spPr>
          <a:xfrm>
            <a:off x="9243892" y="2128469"/>
            <a:ext cx="15228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rgbClr val="00669E"/>
                </a:solidFill>
              </a:rPr>
              <a:t>Demande</a:t>
            </a:r>
            <a:endParaRPr lang="en-GB" sz="1600" dirty="0">
              <a:solidFill>
                <a:srgbClr val="00669E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849B43-FDCA-4F9B-811C-801BACE84C92}"/>
              </a:ext>
            </a:extLst>
          </p:cNvPr>
          <p:cNvSpPr/>
          <p:nvPr/>
        </p:nvSpPr>
        <p:spPr>
          <a:xfrm>
            <a:off x="1454218" y="2128469"/>
            <a:ext cx="15228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rgbClr val="00669E"/>
                </a:solidFill>
              </a:rPr>
              <a:t>Fourniture</a:t>
            </a:r>
            <a:endParaRPr lang="en-GB" sz="1600" dirty="0">
              <a:solidFill>
                <a:srgbClr val="00669E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C0C786-6707-499E-8EC5-394943AD0B50}"/>
              </a:ext>
            </a:extLst>
          </p:cNvPr>
          <p:cNvSpPr/>
          <p:nvPr/>
        </p:nvSpPr>
        <p:spPr>
          <a:xfrm>
            <a:off x="4586317" y="2127785"/>
            <a:ext cx="15228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rgbClr val="00669E"/>
                </a:solidFill>
              </a:rPr>
              <a:t>Fourniture</a:t>
            </a:r>
            <a:endParaRPr lang="en-GB" sz="1600" dirty="0">
              <a:solidFill>
                <a:srgbClr val="00669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615EB2-AC4E-4E22-B326-40377E9CB9E3}"/>
              </a:ext>
            </a:extLst>
          </p:cNvPr>
          <p:cNvSpPr/>
          <p:nvPr/>
        </p:nvSpPr>
        <p:spPr>
          <a:xfrm>
            <a:off x="7744849" y="2128469"/>
            <a:ext cx="15228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rgbClr val="00669E"/>
                </a:solidFill>
              </a:rPr>
              <a:t>Fourniture</a:t>
            </a:r>
            <a:endParaRPr lang="en-GB" sz="1600" dirty="0">
              <a:solidFill>
                <a:srgbClr val="00669E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36F2E1-62A0-4721-9BD8-0E622126206E}"/>
              </a:ext>
            </a:extLst>
          </p:cNvPr>
          <p:cNvSpPr/>
          <p:nvPr/>
        </p:nvSpPr>
        <p:spPr>
          <a:xfrm>
            <a:off x="10769830" y="2128469"/>
            <a:ext cx="15480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rgbClr val="00669E"/>
                </a:solidFill>
              </a:rPr>
              <a:t>Fourniture</a:t>
            </a:r>
            <a:endParaRPr lang="en-GB" sz="1600" dirty="0">
              <a:solidFill>
                <a:srgbClr val="00669E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B41B307-EBC6-4CE3-BD88-923A7D045FA6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1294607" y="3080534"/>
            <a:ext cx="288208" cy="105"/>
          </a:xfrm>
          <a:prstGeom prst="straightConnector1">
            <a:avLst/>
          </a:prstGeom>
          <a:ln w="381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A24964A-B2F4-4813-8229-B01CDB0C674A}"/>
              </a:ext>
            </a:extLst>
          </p:cNvPr>
          <p:cNvCxnSpPr>
            <a:cxnSpLocks/>
          </p:cNvCxnSpPr>
          <p:nvPr/>
        </p:nvCxnSpPr>
        <p:spPr>
          <a:xfrm>
            <a:off x="4412865" y="3080639"/>
            <a:ext cx="324000" cy="0"/>
          </a:xfrm>
          <a:prstGeom prst="straightConnector1">
            <a:avLst/>
          </a:prstGeom>
          <a:ln w="381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7028052-B861-4006-932F-10B7BF640020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5975113" y="3080639"/>
            <a:ext cx="339402" cy="0"/>
          </a:xfrm>
          <a:prstGeom prst="straightConnector1">
            <a:avLst/>
          </a:prstGeom>
          <a:ln w="381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51C636-BC2F-41BD-B6F3-E92E30D9A7EB}"/>
              </a:ext>
            </a:extLst>
          </p:cNvPr>
          <p:cNvCxnSpPr>
            <a:cxnSpLocks/>
          </p:cNvCxnSpPr>
          <p:nvPr/>
        </p:nvCxnSpPr>
        <p:spPr>
          <a:xfrm flipV="1">
            <a:off x="7565550" y="3080534"/>
            <a:ext cx="324000" cy="105"/>
          </a:xfrm>
          <a:prstGeom prst="straightConnector1">
            <a:avLst/>
          </a:prstGeom>
          <a:ln w="381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54">
            <a:extLst>
              <a:ext uri="{FF2B5EF4-FFF2-40B4-BE49-F238E27FC236}">
                <a16:creationId xmlns:a16="http://schemas.microsoft.com/office/drawing/2014/main" id="{B4201479-3113-4B04-9EB1-0F10ED054C9B}"/>
              </a:ext>
            </a:extLst>
          </p:cNvPr>
          <p:cNvSpPr txBox="1"/>
          <p:nvPr/>
        </p:nvSpPr>
        <p:spPr>
          <a:xfrm>
            <a:off x="2775908" y="2809533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34" name="ZoneTexte 56">
            <a:extLst>
              <a:ext uri="{FF2B5EF4-FFF2-40B4-BE49-F238E27FC236}">
                <a16:creationId xmlns:a16="http://schemas.microsoft.com/office/drawing/2014/main" id="{E402E9FE-8BDE-46F6-AF46-774330EE5B32}"/>
              </a:ext>
            </a:extLst>
          </p:cNvPr>
          <p:cNvSpPr txBox="1"/>
          <p:nvPr/>
        </p:nvSpPr>
        <p:spPr>
          <a:xfrm>
            <a:off x="9040744" y="2810120"/>
            <a:ext cx="51167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100" dirty="0"/>
              <a:t>Liens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BA22D8E-77FE-4BAD-838B-7536CD100403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842815" y="3071730"/>
            <a:ext cx="310050" cy="0"/>
          </a:xfrm>
          <a:prstGeom prst="straightConnector1">
            <a:avLst/>
          </a:prstGeom>
          <a:ln w="381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55">
            <a:extLst>
              <a:ext uri="{FF2B5EF4-FFF2-40B4-BE49-F238E27FC236}">
                <a16:creationId xmlns:a16="http://schemas.microsoft.com/office/drawing/2014/main" id="{5C1F7384-51D9-4C5A-8B80-C0167E5EB33A}"/>
              </a:ext>
            </a:extLst>
          </p:cNvPr>
          <p:cNvSpPr txBox="1"/>
          <p:nvPr/>
        </p:nvSpPr>
        <p:spPr>
          <a:xfrm>
            <a:off x="5896956" y="2810120"/>
            <a:ext cx="51167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100" dirty="0"/>
              <a:t>Liens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7E98D32-BCAF-4E02-9221-6CCAED4CF071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 flipV="1">
            <a:off x="4412865" y="4085039"/>
            <a:ext cx="302995" cy="6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97A2887-9E6B-44A3-8EC9-0EEFF3CFF9BF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>
          <a:xfrm>
            <a:off x="7575885" y="4549347"/>
            <a:ext cx="286025" cy="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D98659F-190D-4B8C-B333-93E53C3EC91E}"/>
              </a:ext>
            </a:extLst>
          </p:cNvPr>
          <p:cNvCxnSpPr>
            <a:cxnSpLocks/>
            <a:stCxn id="17" idx="3"/>
            <a:endCxn id="20" idx="1"/>
          </p:cNvCxnSpPr>
          <p:nvPr/>
        </p:nvCxnSpPr>
        <p:spPr>
          <a:xfrm>
            <a:off x="10670750" y="5112196"/>
            <a:ext cx="23662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F2DBD761-77BB-4FD5-9ABD-7E23C94A94B7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9123090" y="3080639"/>
            <a:ext cx="287660" cy="3143154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0200CC6E-9EF4-43B5-89E5-191E32EF824C}"/>
              </a:ext>
            </a:extLst>
          </p:cNvPr>
          <p:cNvCxnSpPr>
            <a:cxnSpLocks/>
          </p:cNvCxnSpPr>
          <p:nvPr/>
        </p:nvCxnSpPr>
        <p:spPr>
          <a:xfrm rot="16200000" flipH="1">
            <a:off x="1996112" y="4018357"/>
            <a:ext cx="2109255" cy="216000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C22A53A-9134-4AB4-B273-E33497406AC5}"/>
              </a:ext>
            </a:extLst>
          </p:cNvPr>
          <p:cNvCxnSpPr>
            <a:cxnSpLocks/>
          </p:cNvCxnSpPr>
          <p:nvPr/>
        </p:nvCxnSpPr>
        <p:spPr>
          <a:xfrm>
            <a:off x="2950123" y="4085039"/>
            <a:ext cx="216000" cy="6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F5D1EEE9-AFFD-4E3F-99E8-63D9AF13740F}"/>
              </a:ext>
            </a:extLst>
          </p:cNvPr>
          <p:cNvCxnSpPr>
            <a:cxnSpLocks/>
            <a:endCxn id="13" idx="1"/>
          </p:cNvCxnSpPr>
          <p:nvPr/>
        </p:nvCxnSpPr>
        <p:spPr>
          <a:xfrm rot="16200000" flipH="1">
            <a:off x="4922909" y="4256089"/>
            <a:ext cx="2577336" cy="208616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C3AB8E1-3111-43BD-B479-E10DF3DBB8E0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6096000" y="4543789"/>
            <a:ext cx="219885" cy="55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50C375-1E94-4513-B5EC-D396A69495B5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1294607" y="3080534"/>
            <a:ext cx="288208" cy="1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78131EF-A25A-488F-B54C-6A4CBFA95F69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842815" y="3080534"/>
            <a:ext cx="310050" cy="1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D25BCA6-830A-4D6D-AB0D-4B04A796F531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4412865" y="3080639"/>
            <a:ext cx="3022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58D696E-EB24-4A8D-A208-9B2AF11D7FF2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5975113" y="3080639"/>
            <a:ext cx="33940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20EF5FF-4F27-432C-88DC-B186F9EB0079}"/>
              </a:ext>
            </a:extLst>
          </p:cNvPr>
          <p:cNvCxnSpPr>
            <a:cxnSpLocks/>
            <a:stCxn id="8" idx="3"/>
            <a:endCxn id="11" idx="1"/>
          </p:cNvCxnSpPr>
          <p:nvPr/>
        </p:nvCxnSpPr>
        <p:spPr>
          <a:xfrm>
            <a:off x="7574515" y="3080639"/>
            <a:ext cx="28857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54">
            <a:extLst>
              <a:ext uri="{FF2B5EF4-FFF2-40B4-BE49-F238E27FC236}">
                <a16:creationId xmlns:a16="http://schemas.microsoft.com/office/drawing/2014/main" id="{23B8CFE0-C4EB-41D5-B107-108D5D04EEB1}"/>
              </a:ext>
            </a:extLst>
          </p:cNvPr>
          <p:cNvSpPr txBox="1"/>
          <p:nvPr/>
        </p:nvSpPr>
        <p:spPr>
          <a:xfrm>
            <a:off x="1202157" y="2792448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51" name="ZoneTexte 54">
            <a:extLst>
              <a:ext uri="{FF2B5EF4-FFF2-40B4-BE49-F238E27FC236}">
                <a16:creationId xmlns:a16="http://schemas.microsoft.com/office/drawing/2014/main" id="{BCC86922-6A54-4FE6-8E83-AC4E1721133F}"/>
              </a:ext>
            </a:extLst>
          </p:cNvPr>
          <p:cNvSpPr txBox="1"/>
          <p:nvPr/>
        </p:nvSpPr>
        <p:spPr>
          <a:xfrm>
            <a:off x="2455666" y="3948496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52" name="ZoneTexte 54">
            <a:extLst>
              <a:ext uri="{FF2B5EF4-FFF2-40B4-BE49-F238E27FC236}">
                <a16:creationId xmlns:a16="http://schemas.microsoft.com/office/drawing/2014/main" id="{D68A2F3E-1EB8-4410-9688-CC20C37541CF}"/>
              </a:ext>
            </a:extLst>
          </p:cNvPr>
          <p:cNvSpPr txBox="1"/>
          <p:nvPr/>
        </p:nvSpPr>
        <p:spPr>
          <a:xfrm>
            <a:off x="2467405" y="5001845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53" name="ZoneTexte 54">
            <a:extLst>
              <a:ext uri="{FF2B5EF4-FFF2-40B4-BE49-F238E27FC236}">
                <a16:creationId xmlns:a16="http://schemas.microsoft.com/office/drawing/2014/main" id="{72138382-8AAA-41BD-8680-7E26EB7F6505}"/>
              </a:ext>
            </a:extLst>
          </p:cNvPr>
          <p:cNvSpPr txBox="1"/>
          <p:nvPr/>
        </p:nvSpPr>
        <p:spPr>
          <a:xfrm>
            <a:off x="5699829" y="4403998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54" name="ZoneTexte 54">
            <a:extLst>
              <a:ext uri="{FF2B5EF4-FFF2-40B4-BE49-F238E27FC236}">
                <a16:creationId xmlns:a16="http://schemas.microsoft.com/office/drawing/2014/main" id="{63A04D5D-F49A-4F29-BD2E-9A0026824C16}"/>
              </a:ext>
            </a:extLst>
          </p:cNvPr>
          <p:cNvSpPr txBox="1"/>
          <p:nvPr/>
        </p:nvSpPr>
        <p:spPr>
          <a:xfrm>
            <a:off x="5711568" y="5457347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63CBA87-1C6F-487D-88C5-C9BC85E84E41}"/>
              </a:ext>
            </a:extLst>
          </p:cNvPr>
          <p:cNvSpPr txBox="1"/>
          <p:nvPr/>
        </p:nvSpPr>
        <p:spPr>
          <a:xfrm>
            <a:off x="4332996" y="2809533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56" name="ZoneTexte 54">
            <a:extLst>
              <a:ext uri="{FF2B5EF4-FFF2-40B4-BE49-F238E27FC236}">
                <a16:creationId xmlns:a16="http://schemas.microsoft.com/office/drawing/2014/main" id="{FDBC6237-914C-4BFC-B0B4-6E80416AD688}"/>
              </a:ext>
            </a:extLst>
          </p:cNvPr>
          <p:cNvSpPr txBox="1"/>
          <p:nvPr/>
        </p:nvSpPr>
        <p:spPr>
          <a:xfrm>
            <a:off x="4344316" y="3750938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57" name="ZoneTexte 55">
            <a:extLst>
              <a:ext uri="{FF2B5EF4-FFF2-40B4-BE49-F238E27FC236}">
                <a16:creationId xmlns:a16="http://schemas.microsoft.com/office/drawing/2014/main" id="{B6C0692F-69A8-4896-80AB-9C89DFF8EB6C}"/>
              </a:ext>
            </a:extLst>
          </p:cNvPr>
          <p:cNvSpPr txBox="1"/>
          <p:nvPr/>
        </p:nvSpPr>
        <p:spPr>
          <a:xfrm>
            <a:off x="7487272" y="2794800"/>
            <a:ext cx="511679" cy="2616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100" dirty="0"/>
              <a:t>Liens</a:t>
            </a:r>
          </a:p>
        </p:txBody>
      </p:sp>
      <p:sp>
        <p:nvSpPr>
          <p:cNvPr id="58" name="ZoneTexte 54">
            <a:extLst>
              <a:ext uri="{FF2B5EF4-FFF2-40B4-BE49-F238E27FC236}">
                <a16:creationId xmlns:a16="http://schemas.microsoft.com/office/drawing/2014/main" id="{BF2F922B-8BFC-40BD-B2DF-5E137023FA8C}"/>
              </a:ext>
            </a:extLst>
          </p:cNvPr>
          <p:cNvSpPr txBox="1"/>
          <p:nvPr/>
        </p:nvSpPr>
        <p:spPr>
          <a:xfrm>
            <a:off x="7496557" y="4284304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59" name="ZoneTexte 54">
            <a:extLst>
              <a:ext uri="{FF2B5EF4-FFF2-40B4-BE49-F238E27FC236}">
                <a16:creationId xmlns:a16="http://schemas.microsoft.com/office/drawing/2014/main" id="{4879EE19-79E4-4784-8711-9A39A9D8670D}"/>
              </a:ext>
            </a:extLst>
          </p:cNvPr>
          <p:cNvSpPr txBox="1"/>
          <p:nvPr/>
        </p:nvSpPr>
        <p:spPr>
          <a:xfrm>
            <a:off x="8717812" y="5053602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60" name="ZoneTexte 54">
            <a:extLst>
              <a:ext uri="{FF2B5EF4-FFF2-40B4-BE49-F238E27FC236}">
                <a16:creationId xmlns:a16="http://schemas.microsoft.com/office/drawing/2014/main" id="{7CD88928-7087-4572-A102-BAE96E3A67B0}"/>
              </a:ext>
            </a:extLst>
          </p:cNvPr>
          <p:cNvSpPr txBox="1"/>
          <p:nvPr/>
        </p:nvSpPr>
        <p:spPr>
          <a:xfrm>
            <a:off x="8717812" y="6062498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sp>
        <p:nvSpPr>
          <p:cNvPr id="61" name="ZoneTexte 54">
            <a:extLst>
              <a:ext uri="{FF2B5EF4-FFF2-40B4-BE49-F238E27FC236}">
                <a16:creationId xmlns:a16="http://schemas.microsoft.com/office/drawing/2014/main" id="{7CB36C7A-7B69-4E23-9CCE-E9B2B99550FC}"/>
              </a:ext>
            </a:extLst>
          </p:cNvPr>
          <p:cNvSpPr txBox="1"/>
          <p:nvPr/>
        </p:nvSpPr>
        <p:spPr>
          <a:xfrm>
            <a:off x="10558072" y="4814742"/>
            <a:ext cx="461986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1050" dirty="0"/>
              <a:t>Liens</a:t>
            </a:r>
          </a:p>
        </p:txBody>
      </p:sp>
      <p:cxnSp>
        <p:nvCxnSpPr>
          <p:cNvPr id="62" name="Connector: Elbow 75">
            <a:extLst>
              <a:ext uri="{FF2B5EF4-FFF2-40B4-BE49-F238E27FC236}">
                <a16:creationId xmlns:a16="http://schemas.microsoft.com/office/drawing/2014/main" id="{EB0A164D-375D-47C5-80E9-CE817D3697DE}"/>
              </a:ext>
            </a:extLst>
          </p:cNvPr>
          <p:cNvCxnSpPr>
            <a:cxnSpLocks/>
            <a:stCxn id="11" idx="3"/>
            <a:endCxn id="17" idx="1"/>
          </p:cNvCxnSpPr>
          <p:nvPr/>
        </p:nvCxnSpPr>
        <p:spPr>
          <a:xfrm>
            <a:off x="9123090" y="3080639"/>
            <a:ext cx="287660" cy="2031557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0488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41F30-2F25-4F3E-96BA-0725C21AC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Matérialisation des branches</a:t>
            </a:r>
            <a:br>
              <a:rPr lang="fr-FR" dirty="0"/>
            </a:br>
            <a:r>
              <a:rPr lang="fr-FR" sz="2700" b="0" dirty="0"/>
              <a:t>Réservations en cascade</a:t>
            </a:r>
            <a:endParaRPr lang="en-GB" sz="27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22DB78-EA6A-4CFB-B0FE-C04138215D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" t="49186" r="55489" b="11713"/>
          <a:stretch/>
        </p:blipFill>
        <p:spPr>
          <a:xfrm>
            <a:off x="2148395" y="1755929"/>
            <a:ext cx="8131947" cy="4076700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2707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441B7-8618-4F5A-ABB1-4CEDE3D6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Horizons et strates de planifications</a:t>
            </a:r>
            <a:endParaRPr lang="en-GB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D51150B4-51FF-4695-AC52-7BE4EFC290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912018"/>
              </p:ext>
            </p:extLst>
          </p:nvPr>
        </p:nvGraphicFramePr>
        <p:xfrm>
          <a:off x="354677" y="1753538"/>
          <a:ext cx="11431199" cy="400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9551">
                  <a:extLst>
                    <a:ext uri="{9D8B030D-6E8A-4147-A177-3AD203B41FA5}">
                      <a16:colId xmlns:a16="http://schemas.microsoft.com/office/drawing/2014/main" val="622290836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2263802126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2272713357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1376908864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70766066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616563021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2672967560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898732686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1609405476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2776266207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791126247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3587695134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1464043486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3379215382"/>
                    </a:ext>
                  </a:extLst>
                </a:gridCol>
                <a:gridCol w="695832">
                  <a:extLst>
                    <a:ext uri="{9D8B030D-6E8A-4147-A177-3AD203B41FA5}">
                      <a16:colId xmlns:a16="http://schemas.microsoft.com/office/drawing/2014/main" val="306838218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endParaRPr lang="fr-FR" sz="1700" noProof="0">
                        <a:latin typeface="Helvetica-Bold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S47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S48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 dirty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S49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S50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S51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S52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S01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S21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S22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S23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S24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b="1" kern="1200" noProof="0" dirty="0">
                          <a:solidFill>
                            <a:schemeClr val="lt1"/>
                          </a:solidFill>
                          <a:latin typeface="Helvetica-Bold"/>
                          <a:ea typeface="+mn-ea"/>
                          <a:cs typeface="+mn-cs"/>
                        </a:rPr>
                        <a:t>S52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26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fr-FR" sz="1500" b="1" kern="1200" noProof="0" dirty="0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Demande « Ferme »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fr-FR" sz="1700" noProof="0" dirty="0"/>
                        <a:t>stade 1 : au plus tôt (</a:t>
                      </a:r>
                      <a:r>
                        <a:rPr lang="fr-FR" sz="1700" noProof="0" dirty="0" err="1"/>
                        <a:t>Locked</a:t>
                      </a:r>
                      <a:r>
                        <a:rPr lang="fr-FR" sz="1700" noProof="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7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500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stade 2 : au plus près (</a:t>
                      </a:r>
                      <a:r>
                        <a:rPr lang="fr-FR" sz="1700" kern="1200" noProof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Locked</a:t>
                      </a:r>
                      <a:r>
                        <a:rPr lang="fr-FR" sz="17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0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74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fr-FR" sz="1500" b="1" kern="1200" noProof="0" dirty="0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Demande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fr-FR" sz="1500" b="1" kern="1200" noProof="0" dirty="0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« A confirmer »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7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stade 2 : au plus près (</a:t>
                      </a:r>
                      <a:r>
                        <a:rPr lang="fr-FR" sz="1700" kern="1200" noProof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Locked</a:t>
                      </a:r>
                      <a:r>
                        <a:rPr lang="fr-FR" sz="17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0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3736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500" b="1" kern="1200" noProof="0" dirty="0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Prévision nette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stade 3 : au plus près (</a:t>
                      </a:r>
                      <a:r>
                        <a:rPr lang="fr-FR" sz="1700" kern="1200" noProof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planned</a:t>
                      </a:r>
                      <a:r>
                        <a:rPr lang="fr-FR" sz="17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CF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66005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500" b="1" kern="1200" noProof="0" dirty="0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Stock et </a:t>
                      </a:r>
                      <a:r>
                        <a:rPr lang="fr-FR" sz="1500" b="1" kern="1200" noProof="0" dirty="0" err="1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OA</a:t>
                      </a:r>
                      <a:endParaRPr lang="fr-FR" sz="1500" b="1" kern="1200" noProof="0" dirty="0">
                        <a:solidFill>
                          <a:srgbClr val="626261"/>
                        </a:solidFill>
                        <a:latin typeface="Helvetica-Bold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Importés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4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74125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500" b="1" kern="1200" noProof="0" dirty="0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OF Encours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fermes importés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4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700" noProof="0" dirty="0"/>
                        <a:t>OF complètement renouvelés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A2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7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3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fr-FR" sz="1500" b="1" kern="1200" noProof="0" dirty="0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Propositions </a:t>
                      </a:r>
                      <a:r>
                        <a:rPr lang="fr-FR" sz="1500" b="1" kern="1200" noProof="0" dirty="0" err="1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Planned</a:t>
                      </a:r>
                      <a:endParaRPr lang="fr-FR" sz="1500" b="1" kern="1200" noProof="0" dirty="0">
                        <a:solidFill>
                          <a:srgbClr val="626261"/>
                        </a:solidFill>
                        <a:latin typeface="Helvetica-Bold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932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fr-FR" sz="1500" b="1" kern="1200" noProof="0" dirty="0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Propositions </a:t>
                      </a:r>
                      <a:r>
                        <a:rPr lang="fr-FR" sz="1500" b="1" kern="1200" noProof="0" dirty="0" err="1">
                          <a:solidFill>
                            <a:srgbClr val="626261"/>
                          </a:solidFill>
                          <a:latin typeface="Helvetica-Bold"/>
                          <a:ea typeface="+mn-ea"/>
                          <a:cs typeface="+mn-cs"/>
                        </a:rPr>
                        <a:t>Locked</a:t>
                      </a:r>
                      <a:endParaRPr lang="fr-FR" sz="1500" b="1" kern="1200" noProof="0" dirty="0">
                        <a:solidFill>
                          <a:srgbClr val="626261"/>
                        </a:solidFill>
                        <a:latin typeface="Helvetica-Bold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700" noProof="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601540"/>
                  </a:ext>
                </a:extLst>
              </a:tr>
            </a:tbl>
          </a:graphicData>
        </a:graphic>
      </p:graphicFrame>
      <p:sp>
        <p:nvSpPr>
          <p:cNvPr id="5" name="ZoneTexte 7">
            <a:extLst>
              <a:ext uri="{FF2B5EF4-FFF2-40B4-BE49-F238E27FC236}">
                <a16:creationId xmlns:a16="http://schemas.microsoft.com/office/drawing/2014/main" id="{0D50E641-528B-476F-8049-C65174FC5FF9}"/>
              </a:ext>
            </a:extLst>
          </p:cNvPr>
          <p:cNvSpPr txBox="1"/>
          <p:nvPr/>
        </p:nvSpPr>
        <p:spPr>
          <a:xfrm flipH="1">
            <a:off x="7710014" y="4698370"/>
            <a:ext cx="1152762" cy="91940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1882775" algn="l"/>
              </a:tabLs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Horizon ferme 26 Semaines</a:t>
            </a:r>
          </a:p>
        </p:txBody>
      </p:sp>
    </p:spTree>
    <p:extLst>
      <p:ext uri="{BB962C8B-B14F-4D97-AF65-F5344CB8AC3E}">
        <p14:creationId xmlns:p14="http://schemas.microsoft.com/office/powerpoint/2010/main" val="1008485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9DA8070-1DE6-43DB-9A34-85396735DD2B}"/>
              </a:ext>
            </a:extLst>
          </p:cNvPr>
          <p:cNvSpPr/>
          <p:nvPr/>
        </p:nvSpPr>
        <p:spPr>
          <a:xfrm>
            <a:off x="263951" y="5712643"/>
            <a:ext cx="1480008" cy="410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85DC7-58BF-4B64-BE53-7C248ECD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Paramétrer le calcul du plan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0D0C49-B726-4D5E-BFAB-419BC73FA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355" y="1404680"/>
            <a:ext cx="3635188" cy="458523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fr-FR" sz="2400" b="1" dirty="0"/>
              <a:t>Multi étapes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Filtre Horizon, classe et Priorité de la demande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Tri de la demande</a:t>
            </a:r>
          </a:p>
          <a:p>
            <a:pPr>
              <a:lnSpc>
                <a:spcPct val="100000"/>
              </a:lnSpc>
            </a:pPr>
            <a:r>
              <a:rPr lang="fr-FR" sz="2000" dirty="0"/>
              <a:t>Stratégie (Tôt / Près)</a:t>
            </a:r>
          </a:p>
        </p:txBody>
      </p:sp>
      <p:pic>
        <p:nvPicPr>
          <p:cNvPr id="5" name="Espace réservé du contenu 12">
            <a:extLst>
              <a:ext uri="{FF2B5EF4-FFF2-40B4-BE49-F238E27FC236}">
                <a16:creationId xmlns:a16="http://schemas.microsoft.com/office/drawing/2014/main" id="{28695629-08C6-42EC-B05B-E48E8F3A8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104" y="1342418"/>
            <a:ext cx="7191234" cy="4780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59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4EC4C11-D4EF-49E0-83AE-99D31D94054C}"/>
              </a:ext>
            </a:extLst>
          </p:cNvPr>
          <p:cNvSpPr/>
          <p:nvPr/>
        </p:nvSpPr>
        <p:spPr>
          <a:xfrm>
            <a:off x="263951" y="5712643"/>
            <a:ext cx="1480008" cy="1027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F06C96-D211-40C9-A9AA-B92A98F8D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Charge des </a:t>
            </a:r>
            <a:r>
              <a:rPr lang="en-GB" dirty="0" err="1"/>
              <a:t>ressources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0F1B49-CB61-4648-94F1-BB436CD7B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200" y="1267200"/>
            <a:ext cx="10331019" cy="5551200"/>
          </a:xfrm>
          <a:prstGeom prst="rect">
            <a:avLst/>
          </a:prstGeom>
          <a:ln>
            <a:solidFill>
              <a:srgbClr val="ABA8A7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3765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D23C43-FDB4-4998-8AC7-E376B94D5AC9}"/>
              </a:ext>
            </a:extLst>
          </p:cNvPr>
          <p:cNvSpPr/>
          <p:nvPr/>
        </p:nvSpPr>
        <p:spPr>
          <a:xfrm>
            <a:off x="263951" y="5712643"/>
            <a:ext cx="1480008" cy="1027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0224F3-814B-490B-8FFF-AB55A95D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 de production Semis-</a:t>
            </a:r>
            <a:r>
              <a:rPr lang="en-GB" dirty="0" err="1"/>
              <a:t>finis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B5EB38-C3A9-4B1B-BB58-87F805748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200" y="1267200"/>
            <a:ext cx="10356717" cy="5551200"/>
          </a:xfrm>
          <a:prstGeom prst="rect">
            <a:avLst/>
          </a:prstGeom>
          <a:ln>
            <a:solidFill>
              <a:srgbClr val="ABA8A7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9382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C0926-A7C7-4912-8B19-A378F5488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Détail des transactions : ordres client et </a:t>
            </a:r>
            <a:r>
              <a:rPr lang="fr-FR" dirty="0" err="1"/>
              <a:t>OFs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71AE88-51EA-42D9-93A6-1ED7401832CB}"/>
              </a:ext>
            </a:extLst>
          </p:cNvPr>
          <p:cNvSpPr/>
          <p:nvPr/>
        </p:nvSpPr>
        <p:spPr>
          <a:xfrm>
            <a:off x="208582" y="5790878"/>
            <a:ext cx="1480008" cy="1027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BC253-08AB-4C08-8BD4-4DCC919F4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200" y="1267200"/>
            <a:ext cx="10318214" cy="5551200"/>
          </a:xfrm>
          <a:prstGeom prst="rect">
            <a:avLst/>
          </a:prstGeom>
          <a:ln>
            <a:solidFill>
              <a:srgbClr val="ABA8A7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4113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999F-7BFE-40C2-9026-9468F54FA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r-FR" dirty="0"/>
              <a:t>Lien demande – fourniture : </a:t>
            </a:r>
            <a:br>
              <a:rPr lang="fr-FR" dirty="0"/>
            </a:br>
            <a:r>
              <a:rPr lang="fr-FR" b="0" dirty="0"/>
              <a:t>appels de composants et charge sur les ressources</a:t>
            </a:r>
            <a:endParaRPr lang="en-GB" b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B33623-6500-45B3-A78C-DBABC23F7CB0}"/>
              </a:ext>
            </a:extLst>
          </p:cNvPr>
          <p:cNvSpPr/>
          <p:nvPr/>
        </p:nvSpPr>
        <p:spPr>
          <a:xfrm>
            <a:off x="208582" y="5790878"/>
            <a:ext cx="1480008" cy="1027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CF394-4127-47A4-A8BF-A5362A19A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200" y="1267200"/>
            <a:ext cx="10318214" cy="5551200"/>
          </a:xfrm>
          <a:prstGeom prst="rect">
            <a:avLst/>
          </a:prstGeom>
          <a:ln>
            <a:solidFill>
              <a:srgbClr val="ABA8A7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62580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C539-7A40-425A-BA51-4C8D717F8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Replanifications dues au Covid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BDAC7-3667-4618-B094-3E894C949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57384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sz="1900" dirty="0"/>
              <a:t>Ruptures des chaînes d’approvisionnements asiatiques</a:t>
            </a:r>
          </a:p>
          <a:p>
            <a:pPr algn="just">
              <a:lnSpc>
                <a:spcPct val="100000"/>
              </a:lnSpc>
            </a:pPr>
            <a:r>
              <a:rPr lang="fr-FR" sz="1900" dirty="0"/>
              <a:t>Déséquilibrage des marchés (fort impact sur l’aviation)</a:t>
            </a:r>
          </a:p>
          <a:p>
            <a:pPr algn="just">
              <a:lnSpc>
                <a:spcPct val="100000"/>
              </a:lnSpc>
            </a:pPr>
            <a:r>
              <a:rPr lang="fr-FR" sz="1900" dirty="0"/>
              <a:t>Modification des priorités des clients</a:t>
            </a:r>
          </a:p>
          <a:p>
            <a:pPr algn="just">
              <a:lnSpc>
                <a:spcPct val="100000"/>
              </a:lnSpc>
            </a:pPr>
            <a:endParaRPr lang="fr-FR" sz="1900" dirty="0"/>
          </a:p>
          <a:p>
            <a:pPr algn="just">
              <a:lnSpc>
                <a:spcPct val="100000"/>
              </a:lnSpc>
            </a:pPr>
            <a:endParaRPr lang="fr-FR" sz="1900" dirty="0"/>
          </a:p>
          <a:p>
            <a:pPr algn="just">
              <a:lnSpc>
                <a:spcPct val="100000"/>
              </a:lnSpc>
            </a:pPr>
            <a:r>
              <a:rPr lang="fr-FR" sz="1900" dirty="0"/>
              <a:t>Sortie de confinement Mai 2020</a:t>
            </a:r>
          </a:p>
          <a:p>
            <a:pPr lvl="1" algn="just">
              <a:lnSpc>
                <a:spcPct val="100000"/>
              </a:lnSpc>
            </a:pPr>
            <a:r>
              <a:rPr lang="fr-FR" sz="1900" dirty="0"/>
              <a:t>Redémarrages partiels par atelier</a:t>
            </a:r>
          </a:p>
          <a:p>
            <a:pPr lvl="1" algn="just">
              <a:lnSpc>
                <a:spcPct val="100000"/>
              </a:lnSpc>
            </a:pPr>
            <a:r>
              <a:rPr lang="fr-FR" sz="1900" dirty="0"/>
              <a:t>Fournisseurs fermés</a:t>
            </a:r>
          </a:p>
          <a:p>
            <a:pPr lvl="1" algn="just">
              <a:lnSpc>
                <a:spcPct val="100000"/>
              </a:lnSpc>
            </a:pPr>
            <a:r>
              <a:rPr lang="fr-FR" sz="1900" dirty="0"/>
              <a:t>Fournisseurs à capacité limitée</a:t>
            </a:r>
          </a:p>
        </p:txBody>
      </p:sp>
    </p:spTree>
    <p:extLst>
      <p:ext uri="{BB962C8B-B14F-4D97-AF65-F5344CB8AC3E}">
        <p14:creationId xmlns:p14="http://schemas.microsoft.com/office/powerpoint/2010/main" val="22138122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C4E40-4D6E-4840-9F54-14407231B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réalisable et gestion du changement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5DADA-0923-4818-9FB7-CD52A6423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503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E7AA-A960-406E-AB98-EB9C535A2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Reporting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59F2BF6-07B2-45C3-A041-78FD43EAC304}"/>
              </a:ext>
            </a:extLst>
          </p:cNvPr>
          <p:cNvSpPr/>
          <p:nvPr/>
        </p:nvSpPr>
        <p:spPr>
          <a:xfrm>
            <a:off x="948655" y="1757649"/>
            <a:ext cx="4968000" cy="432000"/>
          </a:xfrm>
          <a:prstGeom prst="roundRect">
            <a:avLst/>
          </a:prstGeom>
          <a:solidFill>
            <a:srgbClr val="DA6B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Confirmations de commande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290EF1-D400-4BAA-8233-B16EE9DBF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020" y="2251521"/>
            <a:ext cx="5141262" cy="1158467"/>
          </a:xfrm>
        </p:spPr>
        <p:txBody>
          <a:bodyPr>
            <a:normAutofit/>
          </a:bodyPr>
          <a:lstStyle/>
          <a:p>
            <a:pPr marL="268288" indent="-268288">
              <a:lnSpc>
                <a:spcPct val="100000"/>
              </a:lnSpc>
              <a:spcBef>
                <a:spcPts val="300"/>
              </a:spcBef>
            </a:pPr>
            <a:r>
              <a:rPr lang="fr-FR" sz="2000" dirty="0"/>
              <a:t>Dates confirmables pour les commandes en pré-saisie (ATP)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DA3383-07D7-4367-A3AA-BEFE81C42706}"/>
              </a:ext>
            </a:extLst>
          </p:cNvPr>
          <p:cNvSpPr/>
          <p:nvPr/>
        </p:nvSpPr>
        <p:spPr>
          <a:xfrm>
            <a:off x="6712961" y="1757431"/>
            <a:ext cx="4968000" cy="432000"/>
          </a:xfrm>
          <a:prstGeom prst="roundRect">
            <a:avLst/>
          </a:prstGeom>
          <a:solidFill>
            <a:srgbClr val="097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Delivery </a:t>
            </a:r>
            <a:r>
              <a:rPr lang="fr-FR" sz="2400" dirty="0" err="1"/>
              <a:t>Analysis</a:t>
            </a:r>
            <a:endParaRPr lang="fr-FR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79890F-861E-4160-82EF-604CF673F9B5}"/>
              </a:ext>
            </a:extLst>
          </p:cNvPr>
          <p:cNvSpPr txBox="1">
            <a:spLocks/>
          </p:cNvSpPr>
          <p:nvPr/>
        </p:nvSpPr>
        <p:spPr>
          <a:xfrm>
            <a:off x="6683187" y="2250631"/>
            <a:ext cx="5141262" cy="268901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rmAutofit/>
          </a:bodyPr>
          <a:lstStyle>
            <a:lvl1pPr marL="268288" indent="-268288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lang="fr-FR" sz="2000">
                <a:solidFill>
                  <a:srgbClr val="626261"/>
                </a:solidFill>
                <a:latin typeface="Helvetica-Bold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200" dirty="0">
                <a:solidFill>
                  <a:srgbClr val="626261"/>
                </a:solidFill>
                <a:latin typeface="Helvetica-Bold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b="1" dirty="0"/>
              <a:t>Axes demande et Fourniture croisés :</a:t>
            </a:r>
          </a:p>
          <a:p>
            <a:pPr>
              <a:lnSpc>
                <a:spcPct val="100000"/>
              </a:lnSpc>
            </a:pPr>
            <a:r>
              <a:rPr lang="fr-FR" dirty="0"/>
              <a:t>Qté réservées et dates</a:t>
            </a:r>
          </a:p>
          <a:p>
            <a:pPr>
              <a:lnSpc>
                <a:spcPct val="100000"/>
              </a:lnSpc>
            </a:pPr>
            <a:r>
              <a:rPr lang="fr-FR" dirty="0"/>
              <a:t>Valeur vendue, valeur prix de revient</a:t>
            </a:r>
          </a:p>
          <a:p>
            <a:pPr>
              <a:lnSpc>
                <a:spcPct val="100000"/>
              </a:lnSpc>
            </a:pPr>
            <a:r>
              <a:rPr lang="fr-FR" dirty="0"/>
              <a:t>Charge sur ressources principales</a:t>
            </a:r>
          </a:p>
          <a:p>
            <a:pPr>
              <a:lnSpc>
                <a:spcPct val="100000"/>
              </a:lnSpc>
            </a:pPr>
            <a:r>
              <a:rPr lang="fr-FR" dirty="0"/>
              <a:t>KPI d’adhésion du plan à la demande</a:t>
            </a:r>
          </a:p>
        </p:txBody>
      </p:sp>
    </p:spTree>
    <p:extLst>
      <p:ext uri="{BB962C8B-B14F-4D97-AF65-F5344CB8AC3E}">
        <p14:creationId xmlns:p14="http://schemas.microsoft.com/office/powerpoint/2010/main" val="11664868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5C15C1-1AF2-4C92-8FC2-20A66220C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Outils</a:t>
            </a:r>
            <a:r>
              <a:rPr lang="en-GB" dirty="0"/>
              <a:t> de </a:t>
            </a:r>
            <a:r>
              <a:rPr lang="en-GB" dirty="0" err="1"/>
              <a:t>décision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CE8AC5-5111-4E2C-B56B-D44E939D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3536"/>
            <a:ext cx="10515600" cy="1500187"/>
          </a:xfrm>
        </p:spPr>
        <p:txBody>
          <a:bodyPr/>
          <a:lstStyle/>
          <a:p>
            <a:r>
              <a:rPr lang="fr-FR" dirty="0"/>
              <a:t>Rapports, plan industriel et commercial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32593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D643C-A9EF-424D-AD9E-7E0DA8C66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Source de données</a:t>
            </a:r>
            <a:br>
              <a:rPr lang="fr-FR" dirty="0"/>
            </a:br>
            <a:r>
              <a:rPr lang="fr-FR" b="0" dirty="0"/>
              <a:t>Détail des demandes croisées avec leurs fournitures</a:t>
            </a:r>
            <a:endParaRPr lang="en-GB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A07ED3-088C-4CF3-A937-DC04DCCFDB8D}"/>
              </a:ext>
            </a:extLst>
          </p:cNvPr>
          <p:cNvSpPr txBox="1"/>
          <p:nvPr/>
        </p:nvSpPr>
        <p:spPr>
          <a:xfrm>
            <a:off x="380407" y="1781469"/>
            <a:ext cx="3978529" cy="4154401"/>
          </a:xfrm>
          <a:prstGeom prst="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algn="ctr">
              <a:defRPr sz="1200" b="1">
                <a:solidFill>
                  <a:schemeClr val="lt1"/>
                </a:solidFill>
              </a:defRPr>
            </a:lvl1pPr>
            <a:lvl2pPr marL="360000" lvl="1" indent="-180000">
              <a:buFont typeface="Arial" panose="020B0604020202020204" pitchFamily="34" charset="0"/>
              <a:buChar char="•"/>
              <a:defRPr sz="1050"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fr-FR" sz="1600" b="0" dirty="0">
                <a:latin typeface="Segoe UI" panose="020B0502040204020203" pitchFamily="34" charset="0"/>
                <a:cs typeface="Segoe UI" panose="020B0502040204020203" pitchFamily="34" charset="0"/>
              </a:rPr>
              <a:t>Détails de la demande </a:t>
            </a:r>
          </a:p>
          <a:p>
            <a:pPr marL="228594" indent="-228594" algn="l">
              <a:buFont typeface="Arial" panose="020B0604020202020204" pitchFamily="34" charset="0"/>
              <a:buChar char="•"/>
            </a:pPr>
            <a:endParaRPr lang="fr-FR" sz="1600" b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fr-FR" sz="1600" b="0" dirty="0">
                <a:latin typeface="Segoe UI" panose="020B0502040204020203" pitchFamily="34" charset="0"/>
                <a:cs typeface="Segoe UI" panose="020B0502040204020203" pitchFamily="34" charset="0"/>
              </a:rPr>
              <a:t>Détails du produit</a:t>
            </a:r>
          </a:p>
          <a:p>
            <a:pPr marL="588594" lvl="1" indent="-228594">
              <a:spcAft>
                <a:spcPts val="600"/>
              </a:spcAft>
            </a:pPr>
            <a:endParaRPr lang="fr-FR" sz="14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fr-FR" sz="1600" b="0" dirty="0">
                <a:latin typeface="Segoe UI" panose="020B0502040204020203" pitchFamily="34" charset="0"/>
                <a:cs typeface="Segoe UI" panose="020B0502040204020203" pitchFamily="34" charset="0"/>
              </a:rPr>
              <a:t>Détails de la Fourniture</a:t>
            </a:r>
          </a:p>
          <a:p>
            <a:pPr marL="588594" lvl="1" indent="-228594"/>
            <a:r>
              <a:rPr lang="fr-FR" sz="1450" dirty="0">
                <a:latin typeface="Segoe UI" panose="020B0502040204020203" pitchFamily="34" charset="0"/>
                <a:cs typeface="Segoe UI" panose="020B0502040204020203" pitchFamily="34" charset="0"/>
              </a:rPr>
              <a:t>Stocks </a:t>
            </a:r>
          </a:p>
          <a:p>
            <a:pPr marL="588594" lvl="1" indent="-228594"/>
            <a:r>
              <a:rPr lang="fr-FR" sz="1450" dirty="0" err="1">
                <a:latin typeface="Segoe UI" panose="020B0502040204020203" pitchFamily="34" charset="0"/>
                <a:cs typeface="Segoe UI" panose="020B0502040204020203" pitchFamily="34" charset="0"/>
              </a:rPr>
              <a:t>OFs</a:t>
            </a:r>
            <a:r>
              <a:rPr lang="fr-FR" sz="1450" dirty="0">
                <a:latin typeface="Segoe UI" panose="020B0502040204020203" pitchFamily="34" charset="0"/>
                <a:cs typeface="Segoe UI" panose="020B0502040204020203" pitchFamily="34" charset="0"/>
              </a:rPr>
              <a:t> et dates</a:t>
            </a:r>
            <a:endParaRPr lang="fr-FR" sz="1450" b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88594" lvl="1" indent="-228594"/>
            <a:endParaRPr lang="fr-FR" sz="14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594" indent="-228594" algn="l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fr-FR" sz="1600" b="0" dirty="0">
                <a:latin typeface="Segoe UI" panose="020B0502040204020203" pitchFamily="34" charset="0"/>
                <a:cs typeface="Segoe UI" panose="020B0502040204020203" pitchFamily="34" charset="0"/>
              </a:rPr>
              <a:t>Mesures</a:t>
            </a:r>
          </a:p>
          <a:p>
            <a:pPr marL="588594" lvl="1" indent="-228594">
              <a:spcAft>
                <a:spcPts val="100"/>
              </a:spcAft>
            </a:pPr>
            <a:r>
              <a:rPr lang="fr-FR" sz="1450" b="0" dirty="0">
                <a:latin typeface="Segoe UI" panose="020B0502040204020203" pitchFamily="34" charset="0"/>
                <a:cs typeface="Segoe UI" panose="020B0502040204020203" pitchFamily="34" charset="0"/>
              </a:rPr>
              <a:t>Quantité</a:t>
            </a:r>
          </a:p>
          <a:p>
            <a:pPr marL="588594" lvl="1" indent="-228594">
              <a:spcAft>
                <a:spcPts val="100"/>
              </a:spcAft>
            </a:pPr>
            <a:r>
              <a:rPr lang="fr-FR" sz="1450" b="0" dirty="0">
                <a:latin typeface="Segoe UI" panose="020B0502040204020203" pitchFamily="34" charset="0"/>
                <a:cs typeface="Segoe UI" panose="020B0502040204020203" pitchFamily="34" charset="0"/>
              </a:rPr>
              <a:t>Chiffre d’affaire, C</a:t>
            </a:r>
            <a:r>
              <a:rPr lang="fr-FR" sz="1600" b="0" dirty="0">
                <a:latin typeface="Segoe UI" panose="020B0502040204020203" pitchFamily="34" charset="0"/>
                <a:cs typeface="Segoe UI" panose="020B0502040204020203" pitchFamily="34" charset="0"/>
              </a:rPr>
              <a:t>OGS, marge, </a:t>
            </a:r>
          </a:p>
          <a:p>
            <a:pPr marL="588594" lvl="1" indent="-228594">
              <a:spcAft>
                <a:spcPts val="100"/>
              </a:spcAft>
            </a:pPr>
            <a:r>
              <a:rPr lang="fr-FR" sz="1600" b="0" dirty="0">
                <a:latin typeface="Segoe UI" panose="020B0502040204020203" pitchFamily="34" charset="0"/>
                <a:cs typeface="Segoe UI" panose="020B0502040204020203" pitchFamily="34" charset="0"/>
              </a:rPr>
              <a:t>Charge lignes Batterie et Eléments</a:t>
            </a:r>
          </a:p>
          <a:p>
            <a:pPr marL="588594" lvl="1" indent="-228594">
              <a:spcAft>
                <a:spcPts val="100"/>
              </a:spcAft>
            </a:pP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Adhérence à la demande</a:t>
            </a:r>
            <a:endParaRPr lang="fr-FR" sz="1600" b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2" descr="Sales and Operations Planning – is it a missing link in your business??? |  TCMUK Limited">
            <a:extLst>
              <a:ext uri="{FF2B5EF4-FFF2-40B4-BE49-F238E27FC236}">
                <a16:creationId xmlns:a16="http://schemas.microsoft.com/office/drawing/2014/main" id="{9520039E-651A-4D47-A0DC-C5E169E9E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285" y="2866977"/>
            <a:ext cx="2647921" cy="198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C149E9A-6E17-4F55-9C74-2A5A22C0CC1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4358936" y="3858670"/>
            <a:ext cx="81334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F49806A-229B-4C9D-9027-F42625B8ACE0}"/>
              </a:ext>
            </a:extLst>
          </p:cNvPr>
          <p:cNvSpPr txBox="1"/>
          <p:nvPr/>
        </p:nvSpPr>
        <p:spPr>
          <a:xfrm>
            <a:off x="8447508" y="2692631"/>
            <a:ext cx="3160888" cy="2332076"/>
          </a:xfrm>
          <a:prstGeom prst="rect">
            <a:avLst/>
          </a:prstGeom>
          <a:gradFill flip="none" rotWithShape="1">
            <a:gsLst>
              <a:gs pos="0">
                <a:srgbClr val="00669E">
                  <a:shade val="30000"/>
                  <a:satMod val="115000"/>
                </a:srgbClr>
              </a:gs>
              <a:gs pos="50000">
                <a:srgbClr val="00669E">
                  <a:shade val="67500"/>
                  <a:satMod val="115000"/>
                </a:srgbClr>
              </a:gs>
              <a:gs pos="100000">
                <a:srgbClr val="00669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fr-FR"/>
            </a:defPPr>
            <a:lvl1pPr algn="ctr">
              <a:defRPr sz="1200" b="1">
                <a:solidFill>
                  <a:schemeClr val="lt1"/>
                </a:solidFill>
              </a:defRPr>
            </a:lvl1pPr>
            <a:lvl2pPr marL="360000" lvl="1" indent="-180000">
              <a:buFont typeface="Arial" panose="020B0604020202020204" pitchFamily="34" charset="0"/>
              <a:buChar char="•"/>
              <a:defRPr sz="1050"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spcAft>
                <a:spcPts val="1600"/>
              </a:spcAft>
            </a:pPr>
            <a:r>
              <a:rPr lang="fr-FR" sz="1600" u="sng">
                <a:latin typeface="Segoe UI" panose="020B0502040204020203" pitchFamily="34" charset="0"/>
                <a:cs typeface="Segoe UI" panose="020B0502040204020203" pitchFamily="34" charset="0"/>
              </a:rPr>
              <a:t>Plan finalisé</a:t>
            </a:r>
          </a:p>
          <a:p>
            <a:pPr marL="228594" indent="-228594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0">
                <a:latin typeface="Segoe UI" panose="020B0502040204020203" pitchFamily="34" charset="0"/>
                <a:cs typeface="Segoe UI" panose="020B0502040204020203" pitchFamily="34" charset="0"/>
              </a:rPr>
              <a:t>Ajustements de Capacité</a:t>
            </a:r>
          </a:p>
          <a:p>
            <a:pPr marL="228594" indent="-228594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0">
                <a:latin typeface="Segoe UI" panose="020B0502040204020203" pitchFamily="34" charset="0"/>
                <a:cs typeface="Segoe UI" panose="020B0502040204020203" pitchFamily="34" charset="0"/>
              </a:rPr>
              <a:t>Réévaluation des priorités</a:t>
            </a:r>
          </a:p>
          <a:p>
            <a:pPr marL="228594" indent="-228594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0">
                <a:latin typeface="Segoe UI" panose="020B0502040204020203" pitchFamily="34" charset="0"/>
                <a:cs typeface="Segoe UI" panose="020B0502040204020203" pitchFamily="34" charset="0"/>
              </a:rPr>
              <a:t>Priorisation</a:t>
            </a:r>
          </a:p>
          <a:p>
            <a:pPr marL="228594" indent="-228594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0">
                <a:latin typeface="Segoe UI" panose="020B0502040204020203" pitchFamily="34" charset="0"/>
                <a:cs typeface="Segoe UI" panose="020B0502040204020203" pitchFamily="34" charset="0"/>
              </a:rPr>
              <a:t>Replanification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E62B581-CE33-49CC-B5C2-DB4983CDE3BE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7820206" y="3858669"/>
            <a:ext cx="627302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67E03C59-1F20-49FB-920E-12675ABCF1C2}"/>
              </a:ext>
            </a:extLst>
          </p:cNvPr>
          <p:cNvCxnSpPr>
            <a:cxnSpLocks/>
            <a:stCxn id="9" idx="2"/>
            <a:endCxn id="6" idx="2"/>
          </p:cNvCxnSpPr>
          <p:nvPr/>
        </p:nvCxnSpPr>
        <p:spPr>
          <a:xfrm rot="5400000">
            <a:off x="5743231" y="1651148"/>
            <a:ext cx="911163" cy="7658280"/>
          </a:xfrm>
          <a:prstGeom prst="bentConnector3">
            <a:avLst>
              <a:gd name="adj1" fmla="val 125089"/>
            </a:avLst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7007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F9C64-E00A-4A01-B5D9-703D9DBAC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Processus de confirmation de commande</a:t>
            </a:r>
            <a:endParaRPr lang="en-GB" dirty="0"/>
          </a:p>
        </p:txBody>
      </p:sp>
      <p:pic>
        <p:nvPicPr>
          <p:cNvPr id="4" name="Picture 4" descr="Image result for document icon">
            <a:extLst>
              <a:ext uri="{FF2B5EF4-FFF2-40B4-BE49-F238E27FC236}">
                <a16:creationId xmlns:a16="http://schemas.microsoft.com/office/drawing/2014/main" id="{74C2568E-8BEB-48C8-8431-652279179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11" y="2888865"/>
            <a:ext cx="1603072" cy="199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cogs icon">
            <a:extLst>
              <a:ext uri="{FF2B5EF4-FFF2-40B4-BE49-F238E27FC236}">
                <a16:creationId xmlns:a16="http://schemas.microsoft.com/office/drawing/2014/main" id="{2B6C6A90-D3D9-4254-9BC8-1DD969F49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79223" y="2715769"/>
            <a:ext cx="1641535" cy="234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6" descr="C:\Users\louis.garez\Dropbox\CITWELL\Sephora\GALAXY FIRE\MOD - Modop\pretty-office-3-2\Search-Male-User256.png">
            <a:hlinkClick r:id="rId4" action="ppaction://hlinkfile"/>
            <a:extLst>
              <a:ext uri="{FF2B5EF4-FFF2-40B4-BE49-F238E27FC236}">
                <a16:creationId xmlns:a16="http://schemas.microsoft.com/office/drawing/2014/main" id="{C4776A92-AC0D-4277-9885-9C8474E2DF2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067" y="4633615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13406BDD-9D18-4047-B3FB-1CFCB82B3980}"/>
              </a:ext>
            </a:extLst>
          </p:cNvPr>
          <p:cNvSpPr/>
          <p:nvPr/>
        </p:nvSpPr>
        <p:spPr>
          <a:xfrm>
            <a:off x="2283205" y="3815891"/>
            <a:ext cx="964735" cy="444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6207E0F-4A62-4A3D-8126-40522DC05D1F}"/>
              </a:ext>
            </a:extLst>
          </p:cNvPr>
          <p:cNvSpPr/>
          <p:nvPr/>
        </p:nvSpPr>
        <p:spPr>
          <a:xfrm>
            <a:off x="5773956" y="3815891"/>
            <a:ext cx="1121795" cy="444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B61C817-7753-42A7-8A4F-B6C458C56F81}"/>
              </a:ext>
            </a:extLst>
          </p:cNvPr>
          <p:cNvSpPr/>
          <p:nvPr/>
        </p:nvSpPr>
        <p:spPr>
          <a:xfrm rot="20291863">
            <a:off x="9126097" y="3121984"/>
            <a:ext cx="964735" cy="444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C78284-3919-421B-BE63-D2785DDC5C55}"/>
              </a:ext>
            </a:extLst>
          </p:cNvPr>
          <p:cNvSpPr txBox="1"/>
          <p:nvPr/>
        </p:nvSpPr>
        <p:spPr>
          <a:xfrm>
            <a:off x="127518" y="1823166"/>
            <a:ext cx="2839800" cy="6013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GB" sz="1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Commandes</a:t>
            </a:r>
            <a:r>
              <a:rPr lang="en-GB" sz="1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client </a:t>
            </a:r>
            <a:r>
              <a:rPr lang="en-GB" sz="1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Confirmées</a:t>
            </a:r>
            <a:r>
              <a:rPr lang="en-GB" sz="1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non </a:t>
            </a:r>
            <a:r>
              <a:rPr lang="en-GB" sz="1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confirmées</a:t>
            </a:r>
            <a:endParaRPr lang="en-GB" sz="1700" b="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57D916-D984-4E65-AF43-AAFE5B2B5029}"/>
              </a:ext>
            </a:extLst>
          </p:cNvPr>
          <p:cNvSpPr txBox="1"/>
          <p:nvPr/>
        </p:nvSpPr>
        <p:spPr>
          <a:xfrm>
            <a:off x="3329959" y="1822606"/>
            <a:ext cx="2340063" cy="74072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Calcul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d’un plan </a:t>
            </a:r>
            <a:r>
              <a:rPr lang="en-GB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réalisable</a:t>
            </a: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A256E8-691F-4594-A76E-DE67BC62CB61}"/>
              </a:ext>
            </a:extLst>
          </p:cNvPr>
          <p:cNvSpPr txBox="1"/>
          <p:nvPr/>
        </p:nvSpPr>
        <p:spPr>
          <a:xfrm>
            <a:off x="6967265" y="1822606"/>
            <a:ext cx="1920287" cy="74072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Etude des propositions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CEE5B3-EF5D-4F23-95CA-7161A88E0F11}"/>
              </a:ext>
            </a:extLst>
          </p:cNvPr>
          <p:cNvSpPr txBox="1"/>
          <p:nvPr/>
        </p:nvSpPr>
        <p:spPr>
          <a:xfrm>
            <a:off x="9708619" y="1572028"/>
            <a:ext cx="2160895" cy="6632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Nouveaux Ordres de Fabrication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AF0AB-2BC6-4D6D-BE20-9CE3A18671B4}"/>
              </a:ext>
            </a:extLst>
          </p:cNvPr>
          <p:cNvSpPr txBox="1"/>
          <p:nvPr/>
        </p:nvSpPr>
        <p:spPr>
          <a:xfrm>
            <a:off x="10076127" y="5649277"/>
            <a:ext cx="1605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Confirmations client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DEF01672-1946-43B6-B903-00CF04DD9568}"/>
              </a:ext>
            </a:extLst>
          </p:cNvPr>
          <p:cNvSpPr/>
          <p:nvPr/>
        </p:nvSpPr>
        <p:spPr>
          <a:xfrm rot="1800315">
            <a:off x="9124558" y="4749203"/>
            <a:ext cx="964735" cy="444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82BE17-0FD2-4FFD-8C2D-895517F67E1B}"/>
              </a:ext>
            </a:extLst>
          </p:cNvPr>
          <p:cNvSpPr txBox="1"/>
          <p:nvPr/>
        </p:nvSpPr>
        <p:spPr>
          <a:xfrm>
            <a:off x="7237644" y="5644787"/>
            <a:ext cx="1605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Traitement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des exceptions</a:t>
            </a:r>
          </a:p>
        </p:txBody>
      </p:sp>
      <p:sp>
        <p:nvSpPr>
          <p:cNvPr id="17" name="AutoShape 7">
            <a:extLst>
              <a:ext uri="{FF2B5EF4-FFF2-40B4-BE49-F238E27FC236}">
                <a16:creationId xmlns:a16="http://schemas.microsoft.com/office/drawing/2014/main" id="{060036D6-91AB-45BC-BCE8-782E10D9E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9067" y="2310073"/>
            <a:ext cx="900000" cy="900000"/>
          </a:xfrm>
          <a:prstGeom prst="can">
            <a:avLst>
              <a:gd name="adj" fmla="val 30547"/>
            </a:avLst>
          </a:prstGeom>
          <a:solidFill>
            <a:srgbClr val="009CF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47988" tIns="47988" rIns="47988" bIns="47988" numCol="1" spcCol="1270" rtlCol="0" anchor="ctr" anchorCtr="0">
            <a:noAutofit/>
          </a:bodyPr>
          <a:lstStyle/>
          <a:p>
            <a:pPr algn="ctr" defTabSz="1066453">
              <a:lnSpc>
                <a:spcPct val="90000"/>
              </a:lnSpc>
              <a:spcBef>
                <a:spcPct val="0"/>
              </a:spcBef>
            </a:pPr>
            <a:r>
              <a:rPr lang="en-GB" sz="1200" b="1" kern="0" dirty="0">
                <a:solidFill>
                  <a:srgbClr val="FFFFFF"/>
                </a:solidFill>
                <a:latin typeface="Calibri" panose="020F0502020204030204" pitchFamily="34" charset="0"/>
                <a:ea typeface="Kozuka Mincho Pro L" pitchFamily="18" charset="-128"/>
                <a:cs typeface="Calibri" panose="020F0502020204030204" pitchFamily="34" charset="0"/>
              </a:rPr>
              <a:t>QAD</a:t>
            </a:r>
          </a:p>
        </p:txBody>
      </p:sp>
      <p:pic>
        <p:nvPicPr>
          <p:cNvPr id="18" name="Picture 17" descr="SRV-VMSAFT - Remote Desktop Connection">
            <a:extLst>
              <a:ext uri="{FF2B5EF4-FFF2-40B4-BE49-F238E27FC236}">
                <a16:creationId xmlns:a16="http://schemas.microsoft.com/office/drawing/2014/main" id="{CD466960-BF7D-4CBC-9077-E7632D7F11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791" y="3562072"/>
            <a:ext cx="1826733" cy="1027537"/>
          </a:xfrm>
          <a:prstGeom prst="rect">
            <a:avLst/>
          </a:prstGeom>
        </p:spPr>
      </p:pic>
      <p:pic>
        <p:nvPicPr>
          <p:cNvPr id="19" name="Image 56" descr="C:\Users\louis.garez\Dropbox\CITWELL\Sephora\GALAXY FIRE\MOD - Modop\pretty-office-3-2\Search-Male-User256.png">
            <a:extLst>
              <a:ext uri="{FF2B5EF4-FFF2-40B4-BE49-F238E27FC236}">
                <a16:creationId xmlns:a16="http://schemas.microsoft.com/office/drawing/2014/main" id="{163EBC19-03F5-4919-BBBD-290F41673C6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331" y="4633615"/>
            <a:ext cx="1080000" cy="10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9655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94026-1113-48B4-B70E-ED4B421C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914A9A-4A4E-4C3C-A772-A5D9F71DC2F7}"/>
              </a:ext>
            </a:extLst>
          </p:cNvPr>
          <p:cNvSpPr/>
          <p:nvPr/>
        </p:nvSpPr>
        <p:spPr>
          <a:xfrm>
            <a:off x="0" y="6004823"/>
            <a:ext cx="12192000" cy="842283"/>
          </a:xfrm>
          <a:prstGeom prst="rect">
            <a:avLst/>
          </a:prstGeom>
          <a:solidFill>
            <a:srgbClr val="12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67" i="1" dirty="0">
                <a:solidFill>
                  <a:schemeClr val="bg1">
                    <a:lumMod val="9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www.saftbatteries.com/media-resources/our-stories/supply-planning-boosts-manufacturing-recovery</a:t>
            </a:r>
            <a:endParaRPr lang="en-GB" sz="1867" i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B0C10BB-9215-40A7-8FA1-B465CBCAC1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163"/>
          <a:stretch/>
        </p:blipFill>
        <p:spPr>
          <a:xfrm>
            <a:off x="6018402" y="275208"/>
            <a:ext cx="5733546" cy="5729615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5274AF7E-B572-433C-A848-99269053B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276" y="3676236"/>
            <a:ext cx="1905000" cy="1905000"/>
          </a:xfrm>
          <a:prstGeom prst="rect">
            <a:avLst/>
          </a:prstGeom>
        </p:spPr>
      </p:pic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9912CD30-F4E7-4F2B-B4A8-93F1648C1BB2}"/>
              </a:ext>
            </a:extLst>
          </p:cNvPr>
          <p:cNvSpPr/>
          <p:nvPr/>
        </p:nvSpPr>
        <p:spPr>
          <a:xfrm>
            <a:off x="530290" y="1780605"/>
            <a:ext cx="4879708" cy="3929203"/>
          </a:xfrm>
          <a:prstGeom prst="roundRect">
            <a:avLst/>
          </a:prstGeom>
          <a:solidFill>
            <a:srgbClr val="0076B8">
              <a:alpha val="56078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Efficacité des processus de planification</a:t>
            </a:r>
          </a:p>
          <a:p>
            <a:pPr marL="179388" indent="-179388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Données à jour</a:t>
            </a:r>
            <a:endParaRPr lang="fr-FR" dirty="0">
              <a:solidFill>
                <a:schemeClr val="bg1"/>
              </a:solidFill>
            </a:endParaRPr>
          </a:p>
          <a:p>
            <a:pPr marL="179388" indent="-179388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Contraintes de fabrication modélisées</a:t>
            </a:r>
          </a:p>
          <a:p>
            <a:pPr marL="179388" indent="-179388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plan réalisable disponible</a:t>
            </a:r>
          </a:p>
          <a:p>
            <a:pPr marL="179388" indent="-179388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Moins de temps à manipuler des données, </a:t>
            </a:r>
          </a:p>
          <a:p>
            <a:pPr marL="179388" indent="-179388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Toutes technologies, tous marchés</a:t>
            </a:r>
          </a:p>
          <a:p>
            <a:pPr marL="179388" indent="-179388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Planification de bout en bout</a:t>
            </a:r>
          </a:p>
          <a:p>
            <a:pPr marL="179388" indent="-179388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Rapports d’analyse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27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 descr="Bookmark outline">
            <a:extLst>
              <a:ext uri="{FF2B5EF4-FFF2-40B4-BE49-F238E27FC236}">
                <a16:creationId xmlns:a16="http://schemas.microsoft.com/office/drawing/2014/main" id="{33A996D1-CF1B-4FF8-B57E-3A1ED240F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-606607" y="3340984"/>
            <a:ext cx="3985098" cy="39372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389265-0835-4FE5-8A77-BFEB328F8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99EB6B-7963-4E37-BA86-0F629F7BE1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8822" y="2048364"/>
            <a:ext cx="1834283" cy="46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97475-7226-4FD4-AF0C-F7FD16FFB0F9}"/>
              </a:ext>
            </a:extLst>
          </p:cNvPr>
          <p:cNvSpPr txBox="1"/>
          <p:nvPr/>
        </p:nvSpPr>
        <p:spPr>
          <a:xfrm>
            <a:off x="4460602" y="318161"/>
            <a:ext cx="326306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Eric Bernier</a:t>
            </a:r>
          </a:p>
          <a:p>
            <a:pPr algn="ctr"/>
            <a:r>
              <a:rPr lang="fr-FR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AMOA</a:t>
            </a:r>
          </a:p>
          <a:p>
            <a:pPr algn="ctr"/>
            <a:r>
              <a:rPr lang="fr-FR" sz="20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WindJee</a:t>
            </a:r>
            <a:r>
              <a:rPr lang="fr-FR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Consulting</a:t>
            </a:r>
          </a:p>
          <a:p>
            <a:pPr algn="ctr"/>
            <a:r>
              <a:rPr lang="fr-FR" sz="20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eric.bernier@windjee.com</a:t>
            </a:r>
          </a:p>
          <a:p>
            <a:pPr algn="ctr"/>
            <a:endParaRPr lang="fr-FR" sz="20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4D8B90-2F2B-44CE-B322-E51CA508EF3A}"/>
              </a:ext>
            </a:extLst>
          </p:cNvPr>
          <p:cNvSpPr txBox="1"/>
          <p:nvPr/>
        </p:nvSpPr>
        <p:spPr>
          <a:xfrm>
            <a:off x="179596" y="318161"/>
            <a:ext cx="353915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Aft>
                <a:spcPts val="600"/>
              </a:spcAft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fr-FR" sz="2000" dirty="0">
                <a:solidFill>
                  <a:schemeClr val="bg1"/>
                </a:solidFill>
              </a:rPr>
              <a:t>Jonathan Ogg</a:t>
            </a:r>
          </a:p>
          <a:p>
            <a:r>
              <a:rPr lang="fr-FR" sz="2000" dirty="0">
                <a:solidFill>
                  <a:schemeClr val="bg1"/>
                </a:solidFill>
              </a:rPr>
              <a:t>Senior Solution Architect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sofco Limited</a:t>
            </a:r>
          </a:p>
          <a:p>
            <a:r>
              <a:rPr lang="fr-FR" sz="2000" dirty="0">
                <a:solidFill>
                  <a:schemeClr val="bg1"/>
                </a:solidFill>
              </a:rPr>
              <a:t>jonathan.ogg@sofco.co.uk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072491-9280-4F7A-90EB-1F8DDADFF423}"/>
              </a:ext>
            </a:extLst>
          </p:cNvPr>
          <p:cNvSpPr txBox="1"/>
          <p:nvPr/>
        </p:nvSpPr>
        <p:spPr>
          <a:xfrm>
            <a:off x="7809955" y="319165"/>
            <a:ext cx="432946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2000" dirty="0">
                <a:solidFill>
                  <a:schemeClr val="bg1"/>
                </a:solidFill>
              </a:rPr>
              <a:t>Frédéric </a:t>
            </a:r>
            <a:r>
              <a:rPr lang="fr-FR" sz="2000" dirty="0" err="1">
                <a:solidFill>
                  <a:schemeClr val="bg1"/>
                </a:solidFill>
              </a:rPr>
              <a:t>Pignorel</a:t>
            </a: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 err="1">
                <a:solidFill>
                  <a:schemeClr val="bg1"/>
                </a:solidFill>
              </a:rPr>
              <a:t>Corporate</a:t>
            </a:r>
            <a:r>
              <a:rPr lang="fr-FR" sz="2000" dirty="0">
                <a:solidFill>
                  <a:schemeClr val="bg1"/>
                </a:solidFill>
              </a:rPr>
              <a:t> IS Project Manager</a:t>
            </a:r>
          </a:p>
          <a:p>
            <a:r>
              <a:rPr lang="fr-FR" sz="2000" dirty="0" err="1">
                <a:solidFill>
                  <a:schemeClr val="bg1"/>
                </a:solidFill>
              </a:rPr>
              <a:t>Saft</a:t>
            </a: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www. saftbatteries.com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2E3674-5583-46DB-BE20-CE3BE2A685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1436" y="1923263"/>
            <a:ext cx="1335478" cy="8271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B2EE28-3889-4AAD-B2A2-14343303C6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2466" y="2026321"/>
            <a:ext cx="3059334" cy="467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96F569-1774-4496-A153-9918C02BC17A}"/>
              </a:ext>
            </a:extLst>
          </p:cNvPr>
          <p:cNvSpPr txBox="1"/>
          <p:nvPr/>
        </p:nvSpPr>
        <p:spPr>
          <a:xfrm>
            <a:off x="435267" y="4608696"/>
            <a:ext cx="1565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b="1" dirty="0" err="1">
                <a:solidFill>
                  <a:schemeClr val="bg1"/>
                </a:solidFill>
              </a:rPr>
              <a:t>RdV</a:t>
            </a:r>
            <a:r>
              <a:rPr lang="en-GB" sz="2000" b="1" dirty="0">
                <a:solidFill>
                  <a:schemeClr val="bg1"/>
                </a:solidFill>
              </a:rPr>
              <a:t> sur </a:t>
            </a:r>
            <a:r>
              <a:rPr lang="en-GB" sz="2000" b="1" dirty="0" err="1">
                <a:solidFill>
                  <a:schemeClr val="bg1"/>
                </a:solidFill>
              </a:rPr>
              <a:t>notre</a:t>
            </a:r>
            <a:r>
              <a:rPr lang="en-GB" sz="2000" b="1" dirty="0">
                <a:solidFill>
                  <a:schemeClr val="bg1"/>
                </a:solidFill>
              </a:rPr>
              <a:t> stand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3E0C50-C9FB-420F-B82A-B47A879411A3}"/>
              </a:ext>
            </a:extLst>
          </p:cNvPr>
          <p:cNvSpPr txBox="1"/>
          <p:nvPr/>
        </p:nvSpPr>
        <p:spPr>
          <a:xfrm>
            <a:off x="762153" y="5301248"/>
            <a:ext cx="911788" cy="510778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669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G26</a:t>
            </a:r>
            <a:endParaRPr lang="en-GB" sz="2400" dirty="0">
              <a:solidFill>
                <a:srgbClr val="0066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5980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d3625f9-bcf3-44f6-9508-05ed401cee4d" xsi:nil="true"/>
    <lcf76f155ced4ddcb4097134ff3c332f xmlns="b4a6db56-01f8-4739-bb57-e98b53fad21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9E4A1F3FF4B847A1B754806C069AD3" ma:contentTypeVersion="14" ma:contentTypeDescription="Crée un document." ma:contentTypeScope="" ma:versionID="f459a39a1953e4485a75fd5227b3c3e0">
  <xsd:schema xmlns:xsd="http://www.w3.org/2001/XMLSchema" xmlns:xs="http://www.w3.org/2001/XMLSchema" xmlns:p="http://schemas.microsoft.com/office/2006/metadata/properties" xmlns:ns2="b4a6db56-01f8-4739-bb57-e98b53fad21f" xmlns:ns3="6d3625f9-bcf3-44f6-9508-05ed401cee4d" targetNamespace="http://schemas.microsoft.com/office/2006/metadata/properties" ma:root="true" ma:fieldsID="cbba692d792ba05e793a023037f1969d" ns2:_="" ns3:_="">
    <xsd:import namespace="b4a6db56-01f8-4739-bb57-e98b53fad21f"/>
    <xsd:import namespace="6d3625f9-bcf3-44f6-9508-05ed401cee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6db56-01f8-4739-bb57-e98b53fad2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b926f578-c7bf-4929-bd60-73029f98b5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3625f9-bcf3-44f6-9508-05ed401cee4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43dbbd7-f04f-402c-8295-f3a2007d9d8b}" ma:internalName="TaxCatchAll" ma:showField="CatchAllData" ma:web="6d3625f9-bcf3-44f6-9508-05ed401cee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FABFE1-E0E5-4CEC-9537-4EEA677FA19E}">
  <ds:schemaRefs>
    <ds:schemaRef ds:uri="http://purl.org/dc/elements/1.1/"/>
    <ds:schemaRef ds:uri="http://purl.org/dc/dcmitype/"/>
    <ds:schemaRef ds:uri="b4a6db56-01f8-4739-bb57-e98b53fad21f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45451C5-C903-4FCE-AC9B-867B9A77E5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271152-B5D5-4D3C-9610-4BD026D5565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1663</Words>
  <Application>Microsoft Office PowerPoint</Application>
  <PresentationFormat>Grand écran</PresentationFormat>
  <Paragraphs>482</Paragraphs>
  <Slides>46</Slides>
  <Notes>0</Notes>
  <HiddenSlides>16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6" baseType="lpstr">
      <vt:lpstr>Arial</vt:lpstr>
      <vt:lpstr>Calibri</vt:lpstr>
      <vt:lpstr>Calibri Light</vt:lpstr>
      <vt:lpstr>Helvetica-Bold</vt:lpstr>
      <vt:lpstr>Helvetica-Normal</vt:lpstr>
      <vt:lpstr>Segoe UI</vt:lpstr>
      <vt:lpstr>Segoe UI Semibold</vt:lpstr>
      <vt:lpstr>Trebuchet MS</vt:lpstr>
      <vt:lpstr>Wingdings</vt:lpstr>
      <vt:lpstr>Thème Office</vt:lpstr>
      <vt:lpstr>Présentation PowerPoint</vt:lpstr>
      <vt:lpstr>Replanifier en un clic Comment les données pilotent la Supply Chain chez Saft</vt:lpstr>
      <vt:lpstr>Présentation PowerPoint</vt:lpstr>
      <vt:lpstr>                 Contexte</vt:lpstr>
      <vt:lpstr>                 Notre presence dans le monde</vt:lpstr>
      <vt:lpstr>                 Poitiers</vt:lpstr>
      <vt:lpstr>                 Bordeaux</vt:lpstr>
      <vt:lpstr>Le Projet</vt:lpstr>
      <vt:lpstr>Planification au démarrage du projet</vt:lpstr>
      <vt:lpstr>Objectifs</vt:lpstr>
      <vt:lpstr>Les données à jour</vt:lpstr>
      <vt:lpstr>Des données à jour tous les matins</vt:lpstr>
      <vt:lpstr>Intégration de l’APS</vt:lpstr>
      <vt:lpstr>Typical Civil Electronic Environment</vt:lpstr>
      <vt:lpstr>Le modèle de production</vt:lpstr>
      <vt:lpstr>Le vrai modèle de production</vt:lpstr>
      <vt:lpstr>Capacité des ressources</vt:lpstr>
      <vt:lpstr>Construction du modèle Transcodification des gammes</vt:lpstr>
      <vt:lpstr>L’usine lisible</vt:lpstr>
      <vt:lpstr>Lisibilité de l’usine :  Plan de production ou d’approvisionnement de tous les produits</vt:lpstr>
      <vt:lpstr>Lisibilité de l’usine : Saturation de toutes les ressources</vt:lpstr>
      <vt:lpstr>Détail de la capacité        / Détail de la charge</vt:lpstr>
      <vt:lpstr>Simulations avec alertes Impact sur les ressources interactif</vt:lpstr>
      <vt:lpstr>Capacité des ressources</vt:lpstr>
      <vt:lpstr>Replanifier en un clic</vt:lpstr>
      <vt:lpstr>Tri de la demande</vt:lpstr>
      <vt:lpstr>Priorité de la demande</vt:lpstr>
      <vt:lpstr>Construire notre propre stratégie de planification</vt:lpstr>
      <vt:lpstr>Planification au plus près : juste à temps</vt:lpstr>
      <vt:lpstr>Planification au plus tôt : saturer les capacité installées</vt:lpstr>
      <vt:lpstr>Planifier des branches complètes  de la demande indépendante au composant de plus bas niveau</vt:lpstr>
      <vt:lpstr>Matérialisation des branches Réservations en cascade</vt:lpstr>
      <vt:lpstr>Horizons et strates de planifications</vt:lpstr>
      <vt:lpstr>Paramétrer le calcul du plan</vt:lpstr>
      <vt:lpstr>Charge des ressources</vt:lpstr>
      <vt:lpstr>Plan de production Semis-finis</vt:lpstr>
      <vt:lpstr>Détail des transactions : ordres client et OFs</vt:lpstr>
      <vt:lpstr>Lien demande – fourniture :  appels de composants et charge sur les ressources</vt:lpstr>
      <vt:lpstr>Replanifications dues au Covid</vt:lpstr>
      <vt:lpstr>Plan réalisable et gestion du changement</vt:lpstr>
      <vt:lpstr>Reporting</vt:lpstr>
      <vt:lpstr>Outils de décision</vt:lpstr>
      <vt:lpstr>Source de données Détail des demandes croisées avec leurs fournitures</vt:lpstr>
      <vt:lpstr>Processus de confirmation de commande</vt:lpstr>
      <vt:lpstr>Résultats</vt:lpstr>
      <vt:lpstr>Any question?</vt:lpstr>
    </vt:vector>
  </TitlesOfParts>
  <Company>Reed Expositions 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Loizeau, Leonie (RX)</dc:creator>
  <cp:lastModifiedBy>Eric Bernier</cp:lastModifiedBy>
  <cp:revision>63</cp:revision>
  <dcterms:created xsi:type="dcterms:W3CDTF">2020-03-20T10:11:19Z</dcterms:created>
  <dcterms:modified xsi:type="dcterms:W3CDTF">2021-12-01T08:52:21Z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0x010100FD9E4A1F3FF4B847A1B754806C069AD3</vt:lpwstr>
  </property>
</Properties>
</file>